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6"/>
  </p:notesMasterIdLst>
  <p:handoutMasterIdLst>
    <p:handoutMasterId r:id="rId27"/>
  </p:handoutMasterIdLst>
  <p:sldIdLst>
    <p:sldId id="259" r:id="rId2"/>
    <p:sldId id="397" r:id="rId3"/>
    <p:sldId id="396" r:id="rId4"/>
    <p:sldId id="384" r:id="rId5"/>
    <p:sldId id="385" r:id="rId6"/>
    <p:sldId id="387" r:id="rId7"/>
    <p:sldId id="388" r:id="rId8"/>
    <p:sldId id="389" r:id="rId9"/>
    <p:sldId id="392" r:id="rId10"/>
    <p:sldId id="393" r:id="rId11"/>
    <p:sldId id="395" r:id="rId12"/>
    <p:sldId id="364" r:id="rId13"/>
    <p:sldId id="363" r:id="rId14"/>
    <p:sldId id="303" r:id="rId15"/>
    <p:sldId id="294" r:id="rId16"/>
    <p:sldId id="374" r:id="rId17"/>
    <p:sldId id="295" r:id="rId18"/>
    <p:sldId id="296" r:id="rId19"/>
    <p:sldId id="367" r:id="rId20"/>
    <p:sldId id="375" r:id="rId21"/>
    <p:sldId id="368" r:id="rId22"/>
    <p:sldId id="278" r:id="rId23"/>
    <p:sldId id="321" r:id="rId24"/>
    <p:sldId id="320" r:id="rId25"/>
  </p:sldIdLst>
  <p:sldSz cx="9144000" cy="6858000" type="screen4x3"/>
  <p:notesSz cx="9874250"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88" autoAdjust="0"/>
    <p:restoredTop sz="94532" autoAdjust="0"/>
  </p:normalViewPr>
  <p:slideViewPr>
    <p:cSldViewPr>
      <p:cViewPr varScale="1">
        <p:scale>
          <a:sx n="61" d="100"/>
          <a:sy n="61" d="100"/>
        </p:scale>
        <p:origin x="-1478"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0AFFD3-21D0-401F-A9BF-89AAB4678F77}" type="doc">
      <dgm:prSet loTypeId="urn:microsoft.com/office/officeart/2009/3/layout/CircleRelationship" loCatId="relationship" qsTypeId="urn:microsoft.com/office/officeart/2005/8/quickstyle/simple1" qsCatId="simple" csTypeId="urn:microsoft.com/office/officeart/2005/8/colors/accent1_2" csCatId="accent1" phldr="1"/>
      <dgm:spPr/>
      <dgm:t>
        <a:bodyPr/>
        <a:lstStyle/>
        <a:p>
          <a:endParaRPr lang="en-ZA"/>
        </a:p>
      </dgm:t>
    </dgm:pt>
    <dgm:pt modelId="{705B535C-09B9-4572-920B-E92DFEF06423}">
      <dgm:prSet phldrT="[Text]" custT="1"/>
      <dgm:spPr/>
      <dgm:t>
        <a:bodyPr/>
        <a:lstStyle/>
        <a:p>
          <a:r>
            <a:rPr lang="en-ZA" sz="3200" b="1" i="1" dirty="0" smtClean="0">
              <a:latin typeface="Times New Roman" pitchFamily="18" charset="0"/>
              <a:cs typeface="Times New Roman" pitchFamily="18" charset="0"/>
            </a:rPr>
            <a:t>Public Cloud 4RED</a:t>
          </a:r>
          <a:endParaRPr lang="en-ZA" sz="3200" b="1" i="1" dirty="0">
            <a:latin typeface="Times New Roman" pitchFamily="18" charset="0"/>
            <a:cs typeface="Times New Roman" pitchFamily="18" charset="0"/>
          </a:endParaRPr>
        </a:p>
      </dgm:t>
    </dgm:pt>
    <dgm:pt modelId="{E7F23B72-535F-4C89-9738-EB108D161365}" type="parTrans" cxnId="{BAF24B57-A2B2-4DCD-8021-0276153894E8}">
      <dgm:prSet/>
      <dgm:spPr/>
      <dgm:t>
        <a:bodyPr/>
        <a:lstStyle/>
        <a:p>
          <a:endParaRPr lang="en-ZA"/>
        </a:p>
      </dgm:t>
    </dgm:pt>
    <dgm:pt modelId="{59245267-0309-4F75-AA81-A32E97C9226B}" type="sibTrans" cxnId="{BAF24B57-A2B2-4DCD-8021-0276153894E8}">
      <dgm:prSet/>
      <dgm:spPr/>
      <dgm:t>
        <a:bodyPr/>
        <a:lstStyle/>
        <a:p>
          <a:endParaRPr lang="en-ZA"/>
        </a:p>
      </dgm:t>
    </dgm:pt>
    <dgm:pt modelId="{34DD8451-091F-419C-950B-5ACD4431C260}">
      <dgm:prSet phldrT="[Text]" custT="1"/>
      <dgm:spPr/>
      <dgm:t>
        <a:bodyPr/>
        <a:lstStyle/>
        <a:p>
          <a:r>
            <a:rPr lang="en-ZA" sz="2000" b="1" i="1" u="none" dirty="0" smtClean="0">
              <a:latin typeface="Times New Roman" pitchFamily="18" charset="0"/>
              <a:cs typeface="Times New Roman" pitchFamily="18" charset="0"/>
            </a:rPr>
            <a:t>SAP</a:t>
          </a:r>
        </a:p>
        <a:p>
          <a:r>
            <a:rPr lang="en-ZA" sz="1400" dirty="0" smtClean="0">
              <a:solidFill>
                <a:schemeClr val="tx1"/>
              </a:solidFill>
              <a:latin typeface="Times New Roman" pitchFamily="18" charset="0"/>
              <a:cs typeface="Times New Roman" pitchFamily="18" charset="0"/>
            </a:rPr>
            <a:t>Provides software services</a:t>
          </a:r>
          <a:endParaRPr lang="en-ZA" sz="1400" dirty="0">
            <a:solidFill>
              <a:schemeClr val="tx1"/>
            </a:solidFill>
            <a:latin typeface="Times New Roman" pitchFamily="18" charset="0"/>
            <a:cs typeface="Times New Roman" pitchFamily="18" charset="0"/>
          </a:endParaRPr>
        </a:p>
      </dgm:t>
    </dgm:pt>
    <dgm:pt modelId="{19E155DA-3EA5-44AE-B767-57C4D3262EE0}" type="parTrans" cxnId="{0F6B8A26-6EDC-47A9-8F7D-2406CB0EB270}">
      <dgm:prSet/>
      <dgm:spPr/>
      <dgm:t>
        <a:bodyPr/>
        <a:lstStyle/>
        <a:p>
          <a:endParaRPr lang="en-ZA"/>
        </a:p>
      </dgm:t>
    </dgm:pt>
    <dgm:pt modelId="{A1551F7A-4D64-40A8-8B8A-CD3E8B6C5A56}" type="sibTrans" cxnId="{0F6B8A26-6EDC-47A9-8F7D-2406CB0EB270}">
      <dgm:prSet/>
      <dgm:spPr/>
      <dgm:t>
        <a:bodyPr/>
        <a:lstStyle/>
        <a:p>
          <a:endParaRPr lang="en-ZA"/>
        </a:p>
      </dgm:t>
    </dgm:pt>
    <dgm:pt modelId="{C8FDFF60-2943-4223-B893-61E294307E8F}">
      <dgm:prSet phldrT="[Text]" custT="1"/>
      <dgm:spPr/>
      <dgm:t>
        <a:bodyPr/>
        <a:lstStyle/>
        <a:p>
          <a:r>
            <a:rPr lang="en-ZA" sz="2000" b="1" i="1" dirty="0" smtClean="0">
              <a:latin typeface="Times New Roman" pitchFamily="18" charset="0"/>
              <a:cs typeface="Times New Roman" pitchFamily="18" charset="0"/>
            </a:rPr>
            <a:t>Public Cloud</a:t>
          </a:r>
        </a:p>
        <a:p>
          <a:r>
            <a:rPr lang="en-ZA" sz="1400" dirty="0" smtClean="0">
              <a:solidFill>
                <a:schemeClr val="tx1"/>
              </a:solidFill>
              <a:latin typeface="Times New Roman" pitchFamily="18" charset="0"/>
              <a:cs typeface="Times New Roman" pitchFamily="18" charset="0"/>
            </a:rPr>
            <a:t>Provides hardware infrastructure</a:t>
          </a:r>
          <a:endParaRPr lang="en-ZA" sz="900" dirty="0">
            <a:latin typeface="Times New Roman" pitchFamily="18" charset="0"/>
            <a:cs typeface="Times New Roman" pitchFamily="18" charset="0"/>
          </a:endParaRPr>
        </a:p>
      </dgm:t>
    </dgm:pt>
    <dgm:pt modelId="{689131F2-8538-4D6B-A44E-3F598714631E}" type="parTrans" cxnId="{41406621-4AE2-4ABC-AAE0-E97B015E953F}">
      <dgm:prSet/>
      <dgm:spPr/>
      <dgm:t>
        <a:bodyPr/>
        <a:lstStyle/>
        <a:p>
          <a:endParaRPr lang="en-ZA"/>
        </a:p>
      </dgm:t>
    </dgm:pt>
    <dgm:pt modelId="{F60805F1-A064-4D19-A3C2-B3E72E7E1C36}" type="sibTrans" cxnId="{41406621-4AE2-4ABC-AAE0-E97B015E953F}">
      <dgm:prSet/>
      <dgm:spPr/>
      <dgm:t>
        <a:bodyPr/>
        <a:lstStyle/>
        <a:p>
          <a:endParaRPr lang="en-ZA"/>
        </a:p>
      </dgm:t>
    </dgm:pt>
    <dgm:pt modelId="{9CEB8452-4A52-4BB1-9242-06B50E35AC13}">
      <dgm:prSet phldrT="[Text]" custT="1"/>
      <dgm:spPr/>
      <dgm:t>
        <a:bodyPr/>
        <a:lstStyle/>
        <a:p>
          <a:r>
            <a:rPr lang="en-ZA" sz="2000" b="1" i="1" dirty="0" smtClean="0">
              <a:solidFill>
                <a:schemeClr val="bg1"/>
              </a:solidFill>
              <a:latin typeface="Times New Roman" pitchFamily="18" charset="0"/>
              <a:cs typeface="Times New Roman" pitchFamily="18" charset="0"/>
            </a:rPr>
            <a:t>ICT4RED</a:t>
          </a:r>
        </a:p>
        <a:p>
          <a:r>
            <a:rPr lang="en-ZA" sz="1400" dirty="0" smtClean="0">
              <a:solidFill>
                <a:schemeClr val="tx1"/>
              </a:solidFill>
              <a:latin typeface="Times New Roman" pitchFamily="18" charset="0"/>
              <a:cs typeface="Times New Roman" pitchFamily="18" charset="0"/>
            </a:rPr>
            <a:t>Facilitates access</a:t>
          </a:r>
          <a:endParaRPr lang="en-ZA" sz="700" dirty="0">
            <a:solidFill>
              <a:schemeClr val="tx1"/>
            </a:solidFill>
            <a:latin typeface="Times New Roman" pitchFamily="18" charset="0"/>
            <a:cs typeface="Times New Roman" pitchFamily="18" charset="0"/>
          </a:endParaRPr>
        </a:p>
      </dgm:t>
    </dgm:pt>
    <dgm:pt modelId="{E9D8C524-58FF-4B17-A55D-51C23FEA1FD1}" type="parTrans" cxnId="{1AF71349-4664-4932-A542-E5B0C0DCE099}">
      <dgm:prSet/>
      <dgm:spPr/>
      <dgm:t>
        <a:bodyPr/>
        <a:lstStyle/>
        <a:p>
          <a:endParaRPr lang="en-ZA"/>
        </a:p>
      </dgm:t>
    </dgm:pt>
    <dgm:pt modelId="{114D1F5D-EC14-4903-8822-5A4912F91E71}" type="sibTrans" cxnId="{1AF71349-4664-4932-A542-E5B0C0DCE099}">
      <dgm:prSet/>
      <dgm:spPr/>
      <dgm:t>
        <a:bodyPr/>
        <a:lstStyle/>
        <a:p>
          <a:endParaRPr lang="en-ZA"/>
        </a:p>
      </dgm:t>
    </dgm:pt>
    <dgm:pt modelId="{7CA8AEEC-C9B9-401A-B4A5-2EAD3BF74CD9}" type="pres">
      <dgm:prSet presAssocID="{8A0AFFD3-21D0-401F-A9BF-89AAB4678F77}" presName="Name0" presStyleCnt="0">
        <dgm:presLayoutVars>
          <dgm:chMax val="1"/>
          <dgm:chPref val="1"/>
        </dgm:presLayoutVars>
      </dgm:prSet>
      <dgm:spPr/>
      <dgm:t>
        <a:bodyPr/>
        <a:lstStyle/>
        <a:p>
          <a:endParaRPr lang="en-ZA"/>
        </a:p>
      </dgm:t>
    </dgm:pt>
    <dgm:pt modelId="{1EC2506E-FD1B-469A-A73B-37A86D7C4DB9}" type="pres">
      <dgm:prSet presAssocID="{705B535C-09B9-4572-920B-E92DFEF06423}" presName="Parent" presStyleLbl="node0" presStyleIdx="0" presStyleCnt="1">
        <dgm:presLayoutVars>
          <dgm:chMax val="5"/>
          <dgm:chPref val="5"/>
        </dgm:presLayoutVars>
      </dgm:prSet>
      <dgm:spPr/>
      <dgm:t>
        <a:bodyPr/>
        <a:lstStyle/>
        <a:p>
          <a:endParaRPr lang="en-ZA"/>
        </a:p>
      </dgm:t>
    </dgm:pt>
    <dgm:pt modelId="{E8EAAFD0-815A-4A49-AD47-49A50BA315CA}" type="pres">
      <dgm:prSet presAssocID="{705B535C-09B9-4572-920B-E92DFEF06423}" presName="Accent1" presStyleLbl="node1" presStyleIdx="0" presStyleCnt="15"/>
      <dgm:spPr/>
    </dgm:pt>
    <dgm:pt modelId="{233B8D0E-6A2A-48E8-9F09-F6026BCE0128}" type="pres">
      <dgm:prSet presAssocID="{705B535C-09B9-4572-920B-E92DFEF06423}" presName="Accent2" presStyleLbl="node1" presStyleIdx="1" presStyleCnt="15"/>
      <dgm:spPr/>
    </dgm:pt>
    <dgm:pt modelId="{812F982D-80D7-4AFE-A942-92574F4A716A}" type="pres">
      <dgm:prSet presAssocID="{705B535C-09B9-4572-920B-E92DFEF06423}" presName="Accent3" presStyleLbl="node1" presStyleIdx="2" presStyleCnt="15" custLinFactX="74080" custLinFactY="100000" custLinFactNeighborX="100000" custLinFactNeighborY="155072"/>
      <dgm:spPr/>
    </dgm:pt>
    <dgm:pt modelId="{714CFDEB-8EA9-4E4B-9ADA-6306E07C2F0B}" type="pres">
      <dgm:prSet presAssocID="{705B535C-09B9-4572-920B-E92DFEF06423}" presName="Accent4" presStyleLbl="node1" presStyleIdx="3" presStyleCnt="15"/>
      <dgm:spPr/>
    </dgm:pt>
    <dgm:pt modelId="{C9D845E2-855B-4F3C-969E-C3A67D58EEFD}" type="pres">
      <dgm:prSet presAssocID="{705B535C-09B9-4572-920B-E92DFEF06423}" presName="Accent5" presStyleLbl="node1" presStyleIdx="4" presStyleCnt="15"/>
      <dgm:spPr/>
    </dgm:pt>
    <dgm:pt modelId="{CAB4014F-29FF-490B-8577-9DD2C1C76678}" type="pres">
      <dgm:prSet presAssocID="{705B535C-09B9-4572-920B-E92DFEF06423}" presName="Accent6" presStyleLbl="node1" presStyleIdx="5" presStyleCnt="15"/>
      <dgm:spPr/>
    </dgm:pt>
    <dgm:pt modelId="{D571A007-2E68-4462-8BCD-C00B8DDE58CD}" type="pres">
      <dgm:prSet presAssocID="{34DD8451-091F-419C-950B-5ACD4431C260}" presName="Child1" presStyleLbl="node1" presStyleIdx="6" presStyleCnt="15" custScaleX="148935" custScaleY="133335" custLinFactNeighborX="-1163" custLinFactNeighborY="5817">
        <dgm:presLayoutVars>
          <dgm:chMax val="0"/>
          <dgm:chPref val="0"/>
        </dgm:presLayoutVars>
      </dgm:prSet>
      <dgm:spPr/>
      <dgm:t>
        <a:bodyPr/>
        <a:lstStyle/>
        <a:p>
          <a:endParaRPr lang="en-ZA"/>
        </a:p>
      </dgm:t>
    </dgm:pt>
    <dgm:pt modelId="{A65098E1-9266-4031-A2AC-C2482B6C0A95}" type="pres">
      <dgm:prSet presAssocID="{34DD8451-091F-419C-950B-5ACD4431C260}" presName="Accent7" presStyleCnt="0"/>
      <dgm:spPr/>
    </dgm:pt>
    <dgm:pt modelId="{017275D9-19A0-4E66-8BEF-49C12EE42934}" type="pres">
      <dgm:prSet presAssocID="{34DD8451-091F-419C-950B-5ACD4431C260}" presName="AccentHold1" presStyleLbl="node1" presStyleIdx="7" presStyleCnt="15"/>
      <dgm:spPr/>
    </dgm:pt>
    <dgm:pt modelId="{C9DE47FB-96CF-4D43-AFC6-5E5281058A36}" type="pres">
      <dgm:prSet presAssocID="{34DD8451-091F-419C-950B-5ACD4431C260}" presName="Accent8" presStyleCnt="0"/>
      <dgm:spPr/>
    </dgm:pt>
    <dgm:pt modelId="{B674B6A4-5C10-4FFE-8FEB-3F2A282A4885}" type="pres">
      <dgm:prSet presAssocID="{34DD8451-091F-419C-950B-5ACD4431C260}" presName="AccentHold2" presStyleLbl="node1" presStyleIdx="8" presStyleCnt="15"/>
      <dgm:spPr/>
    </dgm:pt>
    <dgm:pt modelId="{AAAB7091-375E-4202-9CD6-9907150CC615}" type="pres">
      <dgm:prSet presAssocID="{C8FDFF60-2943-4223-B893-61E294307E8F}" presName="Child2" presStyleLbl="node1" presStyleIdx="9" presStyleCnt="15" custScaleX="151389" custScaleY="140413" custLinFactNeighborX="-42528" custLinFactNeighborY="13797">
        <dgm:presLayoutVars>
          <dgm:chMax val="0"/>
          <dgm:chPref val="0"/>
        </dgm:presLayoutVars>
      </dgm:prSet>
      <dgm:spPr/>
      <dgm:t>
        <a:bodyPr/>
        <a:lstStyle/>
        <a:p>
          <a:endParaRPr lang="en-ZA"/>
        </a:p>
      </dgm:t>
    </dgm:pt>
    <dgm:pt modelId="{57D69CA7-89D9-4176-934B-3D429D0ED014}" type="pres">
      <dgm:prSet presAssocID="{C8FDFF60-2943-4223-B893-61E294307E8F}" presName="Accent9" presStyleCnt="0"/>
      <dgm:spPr/>
    </dgm:pt>
    <dgm:pt modelId="{90B79D34-B674-4719-AD16-DD2F6456AF40}" type="pres">
      <dgm:prSet presAssocID="{C8FDFF60-2943-4223-B893-61E294307E8F}" presName="AccentHold1" presStyleLbl="node1" presStyleIdx="10" presStyleCnt="15" custLinFactY="100000" custLinFactNeighborX="12604" custLinFactNeighborY="105882"/>
      <dgm:spPr/>
    </dgm:pt>
    <dgm:pt modelId="{F84F6AC5-76FF-4916-B08B-E42AD3048D60}" type="pres">
      <dgm:prSet presAssocID="{C8FDFF60-2943-4223-B893-61E294307E8F}" presName="Accent10" presStyleCnt="0"/>
      <dgm:spPr/>
    </dgm:pt>
    <dgm:pt modelId="{889053FD-9E49-44FD-A97F-A0952F7AB504}" type="pres">
      <dgm:prSet presAssocID="{C8FDFF60-2943-4223-B893-61E294307E8F}" presName="AccentHold2" presStyleLbl="node1" presStyleIdx="11" presStyleCnt="15"/>
      <dgm:spPr/>
    </dgm:pt>
    <dgm:pt modelId="{43D207AE-0CD7-4DFD-B7D6-57548D8C83A5}" type="pres">
      <dgm:prSet presAssocID="{C8FDFF60-2943-4223-B893-61E294307E8F}" presName="Accent11" presStyleCnt="0"/>
      <dgm:spPr/>
    </dgm:pt>
    <dgm:pt modelId="{41274AA6-2D16-49DE-BAE2-16CFAA47FDD2}" type="pres">
      <dgm:prSet presAssocID="{C8FDFF60-2943-4223-B893-61E294307E8F}" presName="AccentHold3" presStyleLbl="node1" presStyleIdx="12" presStyleCnt="15"/>
      <dgm:spPr/>
    </dgm:pt>
    <dgm:pt modelId="{35A0F437-29FA-4580-93C2-4C23B15DD59D}" type="pres">
      <dgm:prSet presAssocID="{9CEB8452-4A52-4BB1-9242-06B50E35AC13}" presName="Child3" presStyleLbl="node1" presStyleIdx="13" presStyleCnt="15" custScaleX="133255" custScaleY="120598" custLinFactX="-32701" custLinFactNeighborX="-100000" custLinFactNeighborY="-20501">
        <dgm:presLayoutVars>
          <dgm:chMax val="0"/>
          <dgm:chPref val="0"/>
        </dgm:presLayoutVars>
      </dgm:prSet>
      <dgm:spPr/>
      <dgm:t>
        <a:bodyPr/>
        <a:lstStyle/>
        <a:p>
          <a:endParaRPr lang="en-ZA"/>
        </a:p>
      </dgm:t>
    </dgm:pt>
    <dgm:pt modelId="{A563F215-9A40-4792-8059-2883B3E5842A}" type="pres">
      <dgm:prSet presAssocID="{9CEB8452-4A52-4BB1-9242-06B50E35AC13}" presName="Accent12" presStyleCnt="0"/>
      <dgm:spPr/>
    </dgm:pt>
    <dgm:pt modelId="{EC9A76EE-8193-4FB0-A04E-69D507CE4038}" type="pres">
      <dgm:prSet presAssocID="{9CEB8452-4A52-4BB1-9242-06B50E35AC13}" presName="AccentHold1" presStyleLbl="node1" presStyleIdx="14" presStyleCnt="15"/>
      <dgm:spPr/>
    </dgm:pt>
  </dgm:ptLst>
  <dgm:cxnLst>
    <dgm:cxn modelId="{1AF71349-4664-4932-A542-E5B0C0DCE099}" srcId="{705B535C-09B9-4572-920B-E92DFEF06423}" destId="{9CEB8452-4A52-4BB1-9242-06B50E35AC13}" srcOrd="2" destOrd="0" parTransId="{E9D8C524-58FF-4B17-A55D-51C23FEA1FD1}" sibTransId="{114D1F5D-EC14-4903-8822-5A4912F91E71}"/>
    <dgm:cxn modelId="{534766B9-1008-4E91-91B4-DDED05B203D1}" type="presOf" srcId="{34DD8451-091F-419C-950B-5ACD4431C260}" destId="{D571A007-2E68-4462-8BCD-C00B8DDE58CD}" srcOrd="0" destOrd="0" presId="urn:microsoft.com/office/officeart/2009/3/layout/CircleRelationship"/>
    <dgm:cxn modelId="{41406621-4AE2-4ABC-AAE0-E97B015E953F}" srcId="{705B535C-09B9-4572-920B-E92DFEF06423}" destId="{C8FDFF60-2943-4223-B893-61E294307E8F}" srcOrd="1" destOrd="0" parTransId="{689131F2-8538-4D6B-A44E-3F598714631E}" sibTransId="{F60805F1-A064-4D19-A3C2-B3E72E7E1C36}"/>
    <dgm:cxn modelId="{A22BAD78-2B53-4A94-B8EC-D5F7C124BCD4}" type="presOf" srcId="{8A0AFFD3-21D0-401F-A9BF-89AAB4678F77}" destId="{7CA8AEEC-C9B9-401A-B4A5-2EAD3BF74CD9}" srcOrd="0" destOrd="0" presId="urn:microsoft.com/office/officeart/2009/3/layout/CircleRelationship"/>
    <dgm:cxn modelId="{BAF24B57-A2B2-4DCD-8021-0276153894E8}" srcId="{8A0AFFD3-21D0-401F-A9BF-89AAB4678F77}" destId="{705B535C-09B9-4572-920B-E92DFEF06423}" srcOrd="0" destOrd="0" parTransId="{E7F23B72-535F-4C89-9738-EB108D161365}" sibTransId="{59245267-0309-4F75-AA81-A32E97C9226B}"/>
    <dgm:cxn modelId="{0F6B8A26-6EDC-47A9-8F7D-2406CB0EB270}" srcId="{705B535C-09B9-4572-920B-E92DFEF06423}" destId="{34DD8451-091F-419C-950B-5ACD4431C260}" srcOrd="0" destOrd="0" parTransId="{19E155DA-3EA5-44AE-B767-57C4D3262EE0}" sibTransId="{A1551F7A-4D64-40A8-8B8A-CD3E8B6C5A56}"/>
    <dgm:cxn modelId="{87F25856-64B3-4F83-AB6D-FFA139A4DEBD}" type="presOf" srcId="{705B535C-09B9-4572-920B-E92DFEF06423}" destId="{1EC2506E-FD1B-469A-A73B-37A86D7C4DB9}" srcOrd="0" destOrd="0" presId="urn:microsoft.com/office/officeart/2009/3/layout/CircleRelationship"/>
    <dgm:cxn modelId="{C6F1C680-EB9B-4513-AA56-BA49950BF67A}" type="presOf" srcId="{9CEB8452-4A52-4BB1-9242-06B50E35AC13}" destId="{35A0F437-29FA-4580-93C2-4C23B15DD59D}" srcOrd="0" destOrd="0" presId="urn:microsoft.com/office/officeart/2009/3/layout/CircleRelationship"/>
    <dgm:cxn modelId="{894B5D0E-0FFB-470A-898F-A3B6C76DD7C6}" type="presOf" srcId="{C8FDFF60-2943-4223-B893-61E294307E8F}" destId="{AAAB7091-375E-4202-9CD6-9907150CC615}" srcOrd="0" destOrd="0" presId="urn:microsoft.com/office/officeart/2009/3/layout/CircleRelationship"/>
    <dgm:cxn modelId="{D22170EA-9BDA-4292-9B8B-E8259751882F}" type="presParOf" srcId="{7CA8AEEC-C9B9-401A-B4A5-2EAD3BF74CD9}" destId="{1EC2506E-FD1B-469A-A73B-37A86D7C4DB9}" srcOrd="0" destOrd="0" presId="urn:microsoft.com/office/officeart/2009/3/layout/CircleRelationship"/>
    <dgm:cxn modelId="{3D6A3594-800A-4E48-956A-E33F907BF739}" type="presParOf" srcId="{7CA8AEEC-C9B9-401A-B4A5-2EAD3BF74CD9}" destId="{E8EAAFD0-815A-4A49-AD47-49A50BA315CA}" srcOrd="1" destOrd="0" presId="urn:microsoft.com/office/officeart/2009/3/layout/CircleRelationship"/>
    <dgm:cxn modelId="{90015147-9459-40F4-AE0B-A38D287D0F0D}" type="presParOf" srcId="{7CA8AEEC-C9B9-401A-B4A5-2EAD3BF74CD9}" destId="{233B8D0E-6A2A-48E8-9F09-F6026BCE0128}" srcOrd="2" destOrd="0" presId="urn:microsoft.com/office/officeart/2009/3/layout/CircleRelationship"/>
    <dgm:cxn modelId="{C105155A-B90F-4818-AB9F-EB2188D3F212}" type="presParOf" srcId="{7CA8AEEC-C9B9-401A-B4A5-2EAD3BF74CD9}" destId="{812F982D-80D7-4AFE-A942-92574F4A716A}" srcOrd="3" destOrd="0" presId="urn:microsoft.com/office/officeart/2009/3/layout/CircleRelationship"/>
    <dgm:cxn modelId="{DFB0D042-1F32-4D64-A059-D394362EB423}" type="presParOf" srcId="{7CA8AEEC-C9B9-401A-B4A5-2EAD3BF74CD9}" destId="{714CFDEB-8EA9-4E4B-9ADA-6306E07C2F0B}" srcOrd="4" destOrd="0" presId="urn:microsoft.com/office/officeart/2009/3/layout/CircleRelationship"/>
    <dgm:cxn modelId="{0346C8F1-889B-44DC-9958-44ADF2256C6C}" type="presParOf" srcId="{7CA8AEEC-C9B9-401A-B4A5-2EAD3BF74CD9}" destId="{C9D845E2-855B-4F3C-969E-C3A67D58EEFD}" srcOrd="5" destOrd="0" presId="urn:microsoft.com/office/officeart/2009/3/layout/CircleRelationship"/>
    <dgm:cxn modelId="{607B75DB-D869-447F-A833-BA8464852578}" type="presParOf" srcId="{7CA8AEEC-C9B9-401A-B4A5-2EAD3BF74CD9}" destId="{CAB4014F-29FF-490B-8577-9DD2C1C76678}" srcOrd="6" destOrd="0" presId="urn:microsoft.com/office/officeart/2009/3/layout/CircleRelationship"/>
    <dgm:cxn modelId="{A9C6AE53-F0EA-404E-878C-2F9263D78A34}" type="presParOf" srcId="{7CA8AEEC-C9B9-401A-B4A5-2EAD3BF74CD9}" destId="{D571A007-2E68-4462-8BCD-C00B8DDE58CD}" srcOrd="7" destOrd="0" presId="urn:microsoft.com/office/officeart/2009/3/layout/CircleRelationship"/>
    <dgm:cxn modelId="{459ADEBC-754B-4BFF-B11D-03196D8B5057}" type="presParOf" srcId="{7CA8AEEC-C9B9-401A-B4A5-2EAD3BF74CD9}" destId="{A65098E1-9266-4031-A2AC-C2482B6C0A95}" srcOrd="8" destOrd="0" presId="urn:microsoft.com/office/officeart/2009/3/layout/CircleRelationship"/>
    <dgm:cxn modelId="{8999F940-F1C9-4F8C-B6D9-100EAD89FB9B}" type="presParOf" srcId="{A65098E1-9266-4031-A2AC-C2482B6C0A95}" destId="{017275D9-19A0-4E66-8BEF-49C12EE42934}" srcOrd="0" destOrd="0" presId="urn:microsoft.com/office/officeart/2009/3/layout/CircleRelationship"/>
    <dgm:cxn modelId="{2739CF35-2782-4767-B8E5-D6FDA5AC314D}" type="presParOf" srcId="{7CA8AEEC-C9B9-401A-B4A5-2EAD3BF74CD9}" destId="{C9DE47FB-96CF-4D43-AFC6-5E5281058A36}" srcOrd="9" destOrd="0" presId="urn:microsoft.com/office/officeart/2009/3/layout/CircleRelationship"/>
    <dgm:cxn modelId="{82F1A4C5-90F6-4CAC-B2AB-6C5C1F668149}" type="presParOf" srcId="{C9DE47FB-96CF-4D43-AFC6-5E5281058A36}" destId="{B674B6A4-5C10-4FFE-8FEB-3F2A282A4885}" srcOrd="0" destOrd="0" presId="urn:microsoft.com/office/officeart/2009/3/layout/CircleRelationship"/>
    <dgm:cxn modelId="{18882159-8D4C-4D85-B13D-98EDE485835A}" type="presParOf" srcId="{7CA8AEEC-C9B9-401A-B4A5-2EAD3BF74CD9}" destId="{AAAB7091-375E-4202-9CD6-9907150CC615}" srcOrd="10" destOrd="0" presId="urn:microsoft.com/office/officeart/2009/3/layout/CircleRelationship"/>
    <dgm:cxn modelId="{3EE06D80-4F7C-454E-A7EE-CE159270C7B4}" type="presParOf" srcId="{7CA8AEEC-C9B9-401A-B4A5-2EAD3BF74CD9}" destId="{57D69CA7-89D9-4176-934B-3D429D0ED014}" srcOrd="11" destOrd="0" presId="urn:microsoft.com/office/officeart/2009/3/layout/CircleRelationship"/>
    <dgm:cxn modelId="{B035857A-7D4F-4AFE-BCAC-CEB51905E564}" type="presParOf" srcId="{57D69CA7-89D9-4176-934B-3D429D0ED014}" destId="{90B79D34-B674-4719-AD16-DD2F6456AF40}" srcOrd="0" destOrd="0" presId="urn:microsoft.com/office/officeart/2009/3/layout/CircleRelationship"/>
    <dgm:cxn modelId="{3FABC765-D69C-40D3-86C7-793BAA63D523}" type="presParOf" srcId="{7CA8AEEC-C9B9-401A-B4A5-2EAD3BF74CD9}" destId="{F84F6AC5-76FF-4916-B08B-E42AD3048D60}" srcOrd="12" destOrd="0" presId="urn:microsoft.com/office/officeart/2009/3/layout/CircleRelationship"/>
    <dgm:cxn modelId="{C415434E-9178-4730-A759-63FA60FEE40D}" type="presParOf" srcId="{F84F6AC5-76FF-4916-B08B-E42AD3048D60}" destId="{889053FD-9E49-44FD-A97F-A0952F7AB504}" srcOrd="0" destOrd="0" presId="urn:microsoft.com/office/officeart/2009/3/layout/CircleRelationship"/>
    <dgm:cxn modelId="{C7384FB1-84AD-4E4A-A74E-89125E223695}" type="presParOf" srcId="{7CA8AEEC-C9B9-401A-B4A5-2EAD3BF74CD9}" destId="{43D207AE-0CD7-4DFD-B7D6-57548D8C83A5}" srcOrd="13" destOrd="0" presId="urn:microsoft.com/office/officeart/2009/3/layout/CircleRelationship"/>
    <dgm:cxn modelId="{DA6A48BF-3A9B-4534-A5DF-92F3B9380CA8}" type="presParOf" srcId="{43D207AE-0CD7-4DFD-B7D6-57548D8C83A5}" destId="{41274AA6-2D16-49DE-BAE2-16CFAA47FDD2}" srcOrd="0" destOrd="0" presId="urn:microsoft.com/office/officeart/2009/3/layout/CircleRelationship"/>
    <dgm:cxn modelId="{518DDA2E-83C5-4512-B1F6-B61530DE7223}" type="presParOf" srcId="{7CA8AEEC-C9B9-401A-B4A5-2EAD3BF74CD9}" destId="{35A0F437-29FA-4580-93C2-4C23B15DD59D}" srcOrd="14" destOrd="0" presId="urn:microsoft.com/office/officeart/2009/3/layout/CircleRelationship"/>
    <dgm:cxn modelId="{F52F3750-2EFA-4352-914A-B4899852B473}" type="presParOf" srcId="{7CA8AEEC-C9B9-401A-B4A5-2EAD3BF74CD9}" destId="{A563F215-9A40-4792-8059-2883B3E5842A}" srcOrd="15" destOrd="0" presId="urn:microsoft.com/office/officeart/2009/3/layout/CircleRelationship"/>
    <dgm:cxn modelId="{367B681F-B612-4448-B829-BDD083A9F513}" type="presParOf" srcId="{A563F215-9A40-4792-8059-2883B3E5842A}" destId="{EC9A76EE-8193-4FB0-A04E-69D507CE4038}" srcOrd="0" destOrd="0" presId="urn:microsoft.com/office/officeart/2009/3/layout/CircleRelationshi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2506E-FD1B-469A-A73B-37A86D7C4DB9}">
      <dsp:nvSpPr>
        <dsp:cNvPr id="0" name=""/>
        <dsp:cNvSpPr/>
      </dsp:nvSpPr>
      <dsp:spPr>
        <a:xfrm>
          <a:off x="1765595" y="200641"/>
          <a:ext cx="3316264" cy="331663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ZA" sz="3200" b="1" i="1" kern="1200" dirty="0" smtClean="0">
              <a:latin typeface="Times New Roman" pitchFamily="18" charset="0"/>
              <a:cs typeface="Times New Roman" pitchFamily="18" charset="0"/>
            </a:rPr>
            <a:t>Public Cloud 4RED</a:t>
          </a:r>
          <a:endParaRPr lang="en-ZA" sz="3200" b="1" i="1" kern="1200" dirty="0">
            <a:latin typeface="Times New Roman" pitchFamily="18" charset="0"/>
            <a:cs typeface="Times New Roman" pitchFamily="18" charset="0"/>
          </a:endParaRPr>
        </a:p>
      </dsp:txBody>
      <dsp:txXfrm>
        <a:off x="2251251" y="686351"/>
        <a:ext cx="2344952" cy="2345217"/>
      </dsp:txXfrm>
    </dsp:sp>
    <dsp:sp modelId="{E8EAAFD0-815A-4A49-AD47-49A50BA315CA}">
      <dsp:nvSpPr>
        <dsp:cNvPr id="0" name=""/>
        <dsp:cNvSpPr/>
      </dsp:nvSpPr>
      <dsp:spPr>
        <a:xfrm>
          <a:off x="3658076" y="49532"/>
          <a:ext cx="368700" cy="36885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3B8D0E-6A2A-48E8-9F09-F6026BCE0128}">
      <dsp:nvSpPr>
        <dsp:cNvPr id="0" name=""/>
        <dsp:cNvSpPr/>
      </dsp:nvSpPr>
      <dsp:spPr>
        <a:xfrm>
          <a:off x="2785303" y="3270856"/>
          <a:ext cx="267341" cy="26734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2F982D-80D7-4AFE-A942-92574F4A716A}">
      <dsp:nvSpPr>
        <dsp:cNvPr id="0" name=""/>
        <dsp:cNvSpPr/>
      </dsp:nvSpPr>
      <dsp:spPr>
        <a:xfrm>
          <a:off x="5760850" y="2228593"/>
          <a:ext cx="267341" cy="26734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4CFDEB-8EA9-4E4B-9ADA-6306E07C2F0B}">
      <dsp:nvSpPr>
        <dsp:cNvPr id="0" name=""/>
        <dsp:cNvSpPr/>
      </dsp:nvSpPr>
      <dsp:spPr>
        <a:xfrm>
          <a:off x="4017934" y="3555250"/>
          <a:ext cx="368700" cy="36885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D845E2-855B-4F3C-969E-C3A67D58EEFD}">
      <dsp:nvSpPr>
        <dsp:cNvPr id="0" name=""/>
        <dsp:cNvSpPr/>
      </dsp:nvSpPr>
      <dsp:spPr>
        <a:xfrm>
          <a:off x="2860132" y="573763"/>
          <a:ext cx="267341" cy="26734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B4014F-29FF-490B-8577-9DD2C1C76678}">
      <dsp:nvSpPr>
        <dsp:cNvPr id="0" name=""/>
        <dsp:cNvSpPr/>
      </dsp:nvSpPr>
      <dsp:spPr>
        <a:xfrm>
          <a:off x="2018651" y="2103058"/>
          <a:ext cx="267341" cy="26734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71A007-2E68-4462-8BCD-C00B8DDE58CD}">
      <dsp:nvSpPr>
        <dsp:cNvPr id="0" name=""/>
        <dsp:cNvSpPr/>
      </dsp:nvSpPr>
      <dsp:spPr>
        <a:xfrm>
          <a:off x="383310" y="653002"/>
          <a:ext cx="2008052" cy="179730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b="1" i="1" u="none" kern="1200" dirty="0" smtClean="0">
              <a:latin typeface="Times New Roman" pitchFamily="18" charset="0"/>
              <a:cs typeface="Times New Roman" pitchFamily="18" charset="0"/>
            </a:rPr>
            <a:t>SAP</a:t>
          </a:r>
        </a:p>
        <a:p>
          <a:pPr lvl="0" algn="ctr" defTabSz="889000">
            <a:lnSpc>
              <a:spcPct val="90000"/>
            </a:lnSpc>
            <a:spcBef>
              <a:spcPct val="0"/>
            </a:spcBef>
            <a:spcAft>
              <a:spcPct val="35000"/>
            </a:spcAft>
          </a:pPr>
          <a:r>
            <a:rPr lang="en-ZA" sz="1400" kern="1200" dirty="0" smtClean="0">
              <a:solidFill>
                <a:schemeClr val="tx1"/>
              </a:solidFill>
              <a:latin typeface="Times New Roman" pitchFamily="18" charset="0"/>
              <a:cs typeface="Times New Roman" pitchFamily="18" charset="0"/>
            </a:rPr>
            <a:t>Provides software services</a:t>
          </a:r>
          <a:endParaRPr lang="en-ZA" sz="1400" kern="1200" dirty="0">
            <a:solidFill>
              <a:schemeClr val="tx1"/>
            </a:solidFill>
            <a:latin typeface="Times New Roman" pitchFamily="18" charset="0"/>
            <a:cs typeface="Times New Roman" pitchFamily="18" charset="0"/>
          </a:endParaRPr>
        </a:p>
      </dsp:txBody>
      <dsp:txXfrm>
        <a:off x="677382" y="916212"/>
        <a:ext cx="1419908" cy="1270889"/>
      </dsp:txXfrm>
    </dsp:sp>
    <dsp:sp modelId="{017275D9-19A0-4E66-8BEF-49C12EE42934}">
      <dsp:nvSpPr>
        <dsp:cNvPr id="0" name=""/>
        <dsp:cNvSpPr/>
      </dsp:nvSpPr>
      <dsp:spPr>
        <a:xfrm>
          <a:off x="3285294" y="585386"/>
          <a:ext cx="368700" cy="36885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74B6A4-5C10-4FFE-8FEB-3F2A282A4885}">
      <dsp:nvSpPr>
        <dsp:cNvPr id="0" name=""/>
        <dsp:cNvSpPr/>
      </dsp:nvSpPr>
      <dsp:spPr>
        <a:xfrm>
          <a:off x="856088" y="2542435"/>
          <a:ext cx="666654" cy="66681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AB7091-375E-4202-9CD6-9907150CC615}">
      <dsp:nvSpPr>
        <dsp:cNvPr id="0" name=""/>
        <dsp:cNvSpPr/>
      </dsp:nvSpPr>
      <dsp:spPr>
        <a:xfrm>
          <a:off x="4502843" y="78597"/>
          <a:ext cx="2041138" cy="189271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b="1" i="1" kern="1200" dirty="0" smtClean="0">
              <a:latin typeface="Times New Roman" pitchFamily="18" charset="0"/>
              <a:cs typeface="Times New Roman" pitchFamily="18" charset="0"/>
            </a:rPr>
            <a:t>Public Cloud</a:t>
          </a:r>
        </a:p>
        <a:p>
          <a:pPr lvl="0" algn="ctr" defTabSz="889000">
            <a:lnSpc>
              <a:spcPct val="90000"/>
            </a:lnSpc>
            <a:spcBef>
              <a:spcPct val="0"/>
            </a:spcBef>
            <a:spcAft>
              <a:spcPct val="35000"/>
            </a:spcAft>
          </a:pPr>
          <a:r>
            <a:rPr lang="en-ZA" sz="1400" kern="1200" dirty="0" smtClean="0">
              <a:solidFill>
                <a:schemeClr val="tx1"/>
              </a:solidFill>
              <a:latin typeface="Times New Roman" pitchFamily="18" charset="0"/>
              <a:cs typeface="Times New Roman" pitchFamily="18" charset="0"/>
            </a:rPr>
            <a:t>Provides hardware infrastructure</a:t>
          </a:r>
          <a:endParaRPr lang="en-ZA" sz="900" kern="1200" dirty="0">
            <a:latin typeface="Times New Roman" pitchFamily="18" charset="0"/>
            <a:cs typeface="Times New Roman" pitchFamily="18" charset="0"/>
          </a:endParaRPr>
        </a:p>
      </dsp:txBody>
      <dsp:txXfrm>
        <a:off x="4801761" y="355779"/>
        <a:ext cx="1443302" cy="1338354"/>
      </dsp:txXfrm>
    </dsp:sp>
    <dsp:sp modelId="{90B79D34-B674-4719-AD16-DD2F6456AF40}">
      <dsp:nvSpPr>
        <dsp:cNvPr id="0" name=""/>
        <dsp:cNvSpPr/>
      </dsp:nvSpPr>
      <dsp:spPr>
        <a:xfrm>
          <a:off x="4867111" y="1855084"/>
          <a:ext cx="368700" cy="36885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9053FD-9E49-44FD-A97F-A0952F7AB504}">
      <dsp:nvSpPr>
        <dsp:cNvPr id="0" name=""/>
        <dsp:cNvSpPr/>
      </dsp:nvSpPr>
      <dsp:spPr>
        <a:xfrm>
          <a:off x="602351" y="3335949"/>
          <a:ext cx="267341" cy="26734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274AA6-2D16-49DE-BAE2-16CFAA47FDD2}">
      <dsp:nvSpPr>
        <dsp:cNvPr id="0" name=""/>
        <dsp:cNvSpPr/>
      </dsp:nvSpPr>
      <dsp:spPr>
        <a:xfrm>
          <a:off x="3266247" y="2955465"/>
          <a:ext cx="267341" cy="26734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A0F437-29FA-4580-93C2-4C23B15DD59D}">
      <dsp:nvSpPr>
        <dsp:cNvPr id="0" name=""/>
        <dsp:cNvSpPr/>
      </dsp:nvSpPr>
      <dsp:spPr>
        <a:xfrm>
          <a:off x="4043314" y="2079992"/>
          <a:ext cx="1796642" cy="162561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b="1" i="1" kern="1200" dirty="0" smtClean="0">
              <a:solidFill>
                <a:schemeClr val="bg1"/>
              </a:solidFill>
              <a:latin typeface="Times New Roman" pitchFamily="18" charset="0"/>
              <a:cs typeface="Times New Roman" pitchFamily="18" charset="0"/>
            </a:rPr>
            <a:t>ICT4RED</a:t>
          </a:r>
        </a:p>
        <a:p>
          <a:pPr lvl="0" algn="ctr" defTabSz="889000">
            <a:lnSpc>
              <a:spcPct val="90000"/>
            </a:lnSpc>
            <a:spcBef>
              <a:spcPct val="0"/>
            </a:spcBef>
            <a:spcAft>
              <a:spcPct val="35000"/>
            </a:spcAft>
          </a:pPr>
          <a:r>
            <a:rPr lang="en-ZA" sz="1400" kern="1200" dirty="0" smtClean="0">
              <a:solidFill>
                <a:schemeClr val="tx1"/>
              </a:solidFill>
              <a:latin typeface="Times New Roman" pitchFamily="18" charset="0"/>
              <a:cs typeface="Times New Roman" pitchFamily="18" charset="0"/>
            </a:rPr>
            <a:t>Facilitates access</a:t>
          </a:r>
          <a:endParaRPr lang="en-ZA" sz="700" kern="1200" dirty="0">
            <a:solidFill>
              <a:schemeClr val="tx1"/>
            </a:solidFill>
            <a:latin typeface="Times New Roman" pitchFamily="18" charset="0"/>
            <a:cs typeface="Times New Roman" pitchFamily="18" charset="0"/>
          </a:endParaRPr>
        </a:p>
      </dsp:txBody>
      <dsp:txXfrm>
        <a:off x="4306426" y="2318058"/>
        <a:ext cx="1270418" cy="1149487"/>
      </dsp:txXfrm>
    </dsp:sp>
    <dsp:sp modelId="{EC9A76EE-8193-4FB0-A04E-69D507CE4038}">
      <dsp:nvSpPr>
        <dsp:cNvPr id="0" name=""/>
        <dsp:cNvSpPr/>
      </dsp:nvSpPr>
      <dsp:spPr>
        <a:xfrm>
          <a:off x="5676406" y="2447896"/>
          <a:ext cx="267341" cy="26734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8842" cy="339884"/>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5593123" y="0"/>
            <a:ext cx="4278842" cy="339884"/>
          </a:xfrm>
          <a:prstGeom prst="rect">
            <a:avLst/>
          </a:prstGeom>
        </p:spPr>
        <p:txBody>
          <a:bodyPr vert="horz" lIns="91440" tIns="45720" rIns="91440" bIns="45720" rtlCol="0"/>
          <a:lstStyle>
            <a:lvl1pPr algn="r">
              <a:defRPr sz="1200"/>
            </a:lvl1pPr>
          </a:lstStyle>
          <a:p>
            <a:fld id="{D28E8C95-A9EB-4C88-BA56-B95A60513CA5}" type="datetimeFigureOut">
              <a:rPr lang="en-ZA" smtClean="0"/>
              <a:t>2014/10/22</a:t>
            </a:fld>
            <a:endParaRPr lang="en-ZA"/>
          </a:p>
        </p:txBody>
      </p:sp>
      <p:sp>
        <p:nvSpPr>
          <p:cNvPr id="4" name="Footer Placeholder 3"/>
          <p:cNvSpPr>
            <a:spLocks noGrp="1"/>
          </p:cNvSpPr>
          <p:nvPr>
            <p:ph type="ftr" sz="quarter" idx="2"/>
          </p:nvPr>
        </p:nvSpPr>
        <p:spPr>
          <a:xfrm>
            <a:off x="0" y="6456612"/>
            <a:ext cx="4278842" cy="339884"/>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5593123" y="6456612"/>
            <a:ext cx="4278842" cy="339884"/>
          </a:xfrm>
          <a:prstGeom prst="rect">
            <a:avLst/>
          </a:prstGeom>
        </p:spPr>
        <p:txBody>
          <a:bodyPr vert="horz" lIns="91440" tIns="45720" rIns="91440" bIns="45720" rtlCol="0" anchor="b"/>
          <a:lstStyle>
            <a:lvl1pPr algn="r">
              <a:defRPr sz="1200"/>
            </a:lvl1pPr>
          </a:lstStyle>
          <a:p>
            <a:fld id="{035E1044-153F-4A16-9F50-9D45D298D831}" type="slidenum">
              <a:rPr lang="en-ZA" smtClean="0"/>
              <a:t>‹#›</a:t>
            </a:fld>
            <a:endParaRPr lang="en-ZA"/>
          </a:p>
        </p:txBody>
      </p:sp>
    </p:spTree>
    <p:extLst>
      <p:ext uri="{BB962C8B-B14F-4D97-AF65-F5344CB8AC3E}">
        <p14:creationId xmlns:p14="http://schemas.microsoft.com/office/powerpoint/2010/main" val="3738777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8842" cy="339884"/>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5593123" y="0"/>
            <a:ext cx="4278842" cy="339884"/>
          </a:xfrm>
          <a:prstGeom prst="rect">
            <a:avLst/>
          </a:prstGeom>
        </p:spPr>
        <p:txBody>
          <a:bodyPr vert="horz" lIns="91440" tIns="45720" rIns="91440" bIns="45720" rtlCol="0"/>
          <a:lstStyle>
            <a:lvl1pPr algn="r">
              <a:defRPr sz="1200"/>
            </a:lvl1pPr>
          </a:lstStyle>
          <a:p>
            <a:fld id="{6E245A41-2AAC-4FD5-AEBF-E87A3240A1F7}" type="datetimeFigureOut">
              <a:rPr lang="en-ZA" smtClean="0"/>
              <a:t>2014/10/22</a:t>
            </a:fld>
            <a:endParaRPr lang="en-ZA"/>
          </a:p>
        </p:txBody>
      </p:sp>
      <p:sp>
        <p:nvSpPr>
          <p:cNvPr id="4" name="Slide Image Placeholder 3"/>
          <p:cNvSpPr>
            <a:spLocks noGrp="1" noRot="1" noChangeAspect="1"/>
          </p:cNvSpPr>
          <p:nvPr>
            <p:ph type="sldImg" idx="2"/>
          </p:nvPr>
        </p:nvSpPr>
        <p:spPr>
          <a:xfrm>
            <a:off x="3236913" y="509588"/>
            <a:ext cx="3400425" cy="2549525"/>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987425" y="3228896"/>
            <a:ext cx="7899400" cy="305895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6456612"/>
            <a:ext cx="4278842" cy="339884"/>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5593123" y="6456612"/>
            <a:ext cx="4278842" cy="339884"/>
          </a:xfrm>
          <a:prstGeom prst="rect">
            <a:avLst/>
          </a:prstGeom>
        </p:spPr>
        <p:txBody>
          <a:bodyPr vert="horz" lIns="91440" tIns="45720" rIns="91440" bIns="45720" rtlCol="0" anchor="b"/>
          <a:lstStyle>
            <a:lvl1pPr algn="r">
              <a:defRPr sz="1200"/>
            </a:lvl1pPr>
          </a:lstStyle>
          <a:p>
            <a:fld id="{B20D0A89-B70E-4D0E-ABC1-1C26445DED03}" type="slidenum">
              <a:rPr lang="en-ZA" smtClean="0"/>
              <a:t>‹#›</a:t>
            </a:fld>
            <a:endParaRPr lang="en-ZA"/>
          </a:p>
        </p:txBody>
      </p:sp>
    </p:spTree>
    <p:extLst>
      <p:ext uri="{BB962C8B-B14F-4D97-AF65-F5344CB8AC3E}">
        <p14:creationId xmlns:p14="http://schemas.microsoft.com/office/powerpoint/2010/main" val="1594258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8</a:t>
            </a:fld>
            <a:endParaRPr lang="de-DE"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 short title with picture">
    <p:bg bwMode="gray">
      <p:bgPr>
        <a:solidFill>
          <a:schemeClr val="accent1"/>
        </a:solidFill>
        <a:effectLst/>
      </p:bgPr>
    </p:bg>
    <p:spTree>
      <p:nvGrpSpPr>
        <p:cNvPr id="1" name=""/>
        <p:cNvGrpSpPr/>
        <p:nvPr/>
      </p:nvGrpSpPr>
      <p:grpSpPr>
        <a:xfrm>
          <a:off x="0" y="0"/>
          <a:ext cx="0" cy="0"/>
          <a:chOff x="0" y="0"/>
          <a:chExt cx="0" cy="0"/>
        </a:xfrm>
      </p:grpSpPr>
      <p:grpSp>
        <p:nvGrpSpPr>
          <p:cNvPr id="9" name="Group 8"/>
          <p:cNvGrpSpPr/>
          <p:nvPr/>
        </p:nvGrpSpPr>
        <p:grpSpPr>
          <a:xfrm>
            <a:off x="324000" y="0"/>
            <a:ext cx="8496000" cy="6427200"/>
            <a:chOff x="324000" y="0"/>
            <a:chExt cx="8496000" cy="4820400"/>
          </a:xfrm>
        </p:grpSpPr>
        <p:sp>
          <p:nvSpPr>
            <p:cNvPr id="6" name="Rectangle 5"/>
            <p:cNvSpPr/>
            <p:nvPr userDrawn="1"/>
          </p:nvSpPr>
          <p:spPr bwMode="gray">
            <a:xfrm>
              <a:off x="324000" y="162000"/>
              <a:ext cx="8496000" cy="1447200"/>
            </a:xfrm>
            <a:prstGeom prst="rect">
              <a:avLst/>
            </a:prstGeom>
            <a:solidFill>
              <a:schemeClr val="tx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0" name="Rectangle 9"/>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pic>
          <p:nvPicPr>
            <p:cNvPr id="12" name="Picture 11"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4370400"/>
              <a:ext cx="908824" cy="450000"/>
            </a:xfrm>
            <a:prstGeom prst="rect">
              <a:avLst/>
            </a:prstGeom>
          </p:spPr>
        </p:pic>
      </p:grpSp>
      <p:sp>
        <p:nvSpPr>
          <p:cNvPr id="2" name="Title 1"/>
          <p:cNvSpPr>
            <a:spLocks noGrp="1"/>
          </p:cNvSpPr>
          <p:nvPr>
            <p:ph type="ctrTitle" hasCustomPrompt="1"/>
          </p:nvPr>
        </p:nvSpPr>
        <p:spPr bwMode="gray">
          <a:xfrm>
            <a:off x="414000" y="324000"/>
            <a:ext cx="8280000" cy="738664"/>
          </a:xfrm>
        </p:spPr>
        <p:txBody>
          <a:bodyPr>
            <a:noAutofit/>
          </a:bodyPr>
          <a:lstStyle>
            <a:lvl1pPr>
              <a:defRPr sz="4800">
                <a:solidFill>
                  <a:sysClr val="windowText" lastClr="000000"/>
                </a:solidFill>
                <a:latin typeface="+mj-lt"/>
              </a:defRPr>
            </a:lvl1pPr>
          </a:lstStyle>
          <a:p>
            <a:r>
              <a:rPr lang="en-US" noProof="0" dirty="0" smtClean="0"/>
              <a:t>Short Presentation Title</a:t>
            </a:r>
            <a:endParaRPr lang="de-DE" dirty="0"/>
          </a:p>
        </p:txBody>
      </p:sp>
      <p:sp>
        <p:nvSpPr>
          <p:cNvPr id="7" name="Subtitle 2"/>
          <p:cNvSpPr>
            <a:spLocks noGrp="1"/>
          </p:cNvSpPr>
          <p:nvPr>
            <p:ph type="subTitle" idx="1" hasCustomPrompt="1"/>
          </p:nvPr>
        </p:nvSpPr>
        <p:spPr bwMode="gray">
          <a:xfrm>
            <a:off x="414000" y="1474471"/>
            <a:ext cx="8280000" cy="576000"/>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2010</a:t>
            </a: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two lines with picture">
    <p:bg bwMode="gray">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bwMode="gray">
          <a:xfrm>
            <a:off x="324000" y="216000"/>
            <a:ext cx="8496000" cy="1929600"/>
          </a:xfrm>
          <a:prstGeom prst="rect">
            <a:avLst/>
          </a:prstGeom>
          <a:solidFill>
            <a:schemeClr val="tx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8" name="Rectangle 7"/>
          <p:cNvSpPr/>
          <p:nvPr/>
        </p:nvSpPr>
        <p:spPr bwMode="gray">
          <a:xfrm>
            <a:off x="324000" y="0"/>
            <a:ext cx="8496000" cy="216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414000" y="324001"/>
            <a:ext cx="8280000" cy="1008000"/>
          </a:xfrm>
        </p:spPr>
        <p:txBody>
          <a:bodyPr anchor="ctr" anchorCtr="0">
            <a:noAutofit/>
          </a:bodyPr>
          <a:lstStyle>
            <a:lvl1pPr>
              <a:defRPr sz="24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
        <p:nvSpPr>
          <p:cNvPr id="3" name="Subtitle 2"/>
          <p:cNvSpPr>
            <a:spLocks noGrp="1"/>
          </p:cNvSpPr>
          <p:nvPr>
            <p:ph type="subTitle" idx="1" hasCustomPrompt="1"/>
          </p:nvPr>
        </p:nvSpPr>
        <p:spPr bwMode="gray">
          <a:xfrm>
            <a:off x="414000" y="1474471"/>
            <a:ext cx="8280000" cy="576000"/>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2010</a:t>
            </a:r>
          </a:p>
        </p:txBody>
      </p:sp>
      <p:pic>
        <p:nvPicPr>
          <p:cNvPr id="10" name="Picture 9" descr="SAP_grad_R_pref.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000" y="5827200"/>
            <a:ext cx="908824" cy="600000"/>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 short titl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414000" y="324000"/>
            <a:ext cx="8280000" cy="738664"/>
          </a:xfrm>
        </p:spPr>
        <p:txBody>
          <a:bodyPr>
            <a:noAutofit/>
          </a:bodyPr>
          <a:lstStyle>
            <a:lvl1pPr>
              <a:defRPr sz="4800">
                <a:solidFill>
                  <a:sysClr val="windowText" lastClr="000000"/>
                </a:solidFill>
                <a:latin typeface="+mj-lt"/>
              </a:defRPr>
            </a:lvl1pPr>
          </a:lstStyle>
          <a:p>
            <a:r>
              <a:rPr lang="en-US" noProof="0" dirty="0" smtClean="0"/>
              <a:t>Short Presentation Title</a:t>
            </a:r>
            <a:endParaRPr lang="de-DE" dirty="0"/>
          </a:p>
        </p:txBody>
      </p:sp>
      <p:pic>
        <p:nvPicPr>
          <p:cNvPr id="5" name="Picture 4" descr="SAP_grad_R_pref.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000" y="5827200"/>
            <a:ext cx="908824" cy="600000"/>
          </a:xfrm>
          <a:prstGeom prst="rect">
            <a:avLst/>
          </a:prstGeom>
        </p:spPr>
      </p:pic>
      <p:sp>
        <p:nvSpPr>
          <p:cNvPr id="6" name="Subtitle 2"/>
          <p:cNvSpPr>
            <a:spLocks noGrp="1"/>
          </p:cNvSpPr>
          <p:nvPr>
            <p:ph type="subTitle" idx="1" hasCustomPrompt="1"/>
          </p:nvPr>
        </p:nvSpPr>
        <p:spPr bwMode="gray">
          <a:xfrm>
            <a:off x="414000" y="1474471"/>
            <a:ext cx="8280000" cy="576000"/>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2010</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 two lines">
    <p:bg>
      <p:bgPr>
        <a:solidFill>
          <a:schemeClr val="accent1"/>
        </a:solidFill>
        <a:effectLst/>
      </p:bgPr>
    </p:bg>
    <p:spTree>
      <p:nvGrpSpPr>
        <p:cNvPr id="1" name=""/>
        <p:cNvGrpSpPr/>
        <p:nvPr/>
      </p:nvGrpSpPr>
      <p:grpSpPr>
        <a:xfrm>
          <a:off x="0" y="0"/>
          <a:ext cx="0" cy="0"/>
          <a:chOff x="0" y="0"/>
          <a:chExt cx="0" cy="0"/>
        </a:xfrm>
      </p:grpSpPr>
      <p:pic>
        <p:nvPicPr>
          <p:cNvPr id="5" name="Picture 4" descr="SAP_grad_R_pref.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000" y="5827200"/>
            <a:ext cx="908824" cy="600000"/>
          </a:xfrm>
          <a:prstGeom prst="rect">
            <a:avLst/>
          </a:prstGeom>
        </p:spPr>
      </p:pic>
      <p:sp>
        <p:nvSpPr>
          <p:cNvPr id="6" name="Subtitle 2"/>
          <p:cNvSpPr>
            <a:spLocks noGrp="1"/>
          </p:cNvSpPr>
          <p:nvPr>
            <p:ph type="subTitle" idx="1" hasCustomPrompt="1"/>
          </p:nvPr>
        </p:nvSpPr>
        <p:spPr bwMode="gray">
          <a:xfrm>
            <a:off x="414000" y="1474471"/>
            <a:ext cx="8280000" cy="576000"/>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2010</a:t>
            </a:r>
          </a:p>
        </p:txBody>
      </p:sp>
      <p:sp>
        <p:nvSpPr>
          <p:cNvPr id="7" name="Title 1"/>
          <p:cNvSpPr>
            <a:spLocks noGrp="1"/>
          </p:cNvSpPr>
          <p:nvPr>
            <p:ph type="ctrTitle" hasCustomPrompt="1"/>
          </p:nvPr>
        </p:nvSpPr>
        <p:spPr bwMode="gray">
          <a:xfrm>
            <a:off x="414000" y="324001"/>
            <a:ext cx="8280000" cy="1008000"/>
          </a:xfrm>
        </p:spPr>
        <p:txBody>
          <a:bodyPr anchor="ctr" anchorCtr="0">
            <a:noAutofit/>
          </a:bodyPr>
          <a:lstStyle>
            <a:lvl1pPr>
              <a:defRPr sz="36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with event logo">
    <p:bg bwMode="gray">
      <p:bgPr>
        <a:solidFill>
          <a:schemeClr val="accent1"/>
        </a:solidFill>
        <a:effectLst/>
      </p:bgPr>
    </p:bg>
    <p:spTree>
      <p:nvGrpSpPr>
        <p:cNvPr id="1" name=""/>
        <p:cNvGrpSpPr/>
        <p:nvPr/>
      </p:nvGrpSpPr>
      <p:grpSpPr>
        <a:xfrm>
          <a:off x="0" y="0"/>
          <a:ext cx="0" cy="0"/>
          <a:chOff x="0" y="0"/>
          <a:chExt cx="0" cy="0"/>
        </a:xfrm>
      </p:grpSpPr>
      <p:sp>
        <p:nvSpPr>
          <p:cNvPr id="8" name="Rectangle 7"/>
          <p:cNvSpPr/>
          <p:nvPr/>
        </p:nvSpPr>
        <p:spPr bwMode="gray">
          <a:xfrm>
            <a:off x="324000" y="216000"/>
            <a:ext cx="8496000" cy="1929600"/>
          </a:xfrm>
          <a:prstGeom prst="rect">
            <a:avLst/>
          </a:prstGeom>
          <a:solidFill>
            <a:schemeClr val="tx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0" name="Rectangle 9"/>
          <p:cNvSpPr/>
          <p:nvPr/>
        </p:nvSpPr>
        <p:spPr bwMode="gray">
          <a:xfrm>
            <a:off x="324000" y="0"/>
            <a:ext cx="8496000" cy="216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414000" y="324000"/>
            <a:ext cx="8280000" cy="738664"/>
          </a:xfrm>
        </p:spPr>
        <p:txBody>
          <a:bodyPr>
            <a:noAutofit/>
          </a:bodyPr>
          <a:lstStyle>
            <a:lvl1pPr>
              <a:defRPr sz="4800">
                <a:solidFill>
                  <a:sysClr val="windowText" lastClr="000000"/>
                </a:solidFill>
                <a:latin typeface="+mj-lt"/>
              </a:defRPr>
            </a:lvl1pPr>
          </a:lstStyle>
          <a:p>
            <a:r>
              <a:rPr lang="en-US" noProof="0" dirty="0" smtClean="0"/>
              <a:t>Short Presentation Title</a:t>
            </a:r>
            <a:endParaRPr lang="de-DE" dirty="0"/>
          </a:p>
        </p:txBody>
      </p:sp>
      <p:pic>
        <p:nvPicPr>
          <p:cNvPr id="9" name="Picture 8" descr="SAP_FKOM_KO.png"/>
          <p:cNvPicPr>
            <a:picLocks noChangeAspect="1"/>
          </p:cNvPicPr>
          <p:nvPr/>
        </p:nvPicPr>
        <p:blipFill>
          <a:blip r:embed="rId2" cstate="print"/>
          <a:stretch>
            <a:fillRect/>
          </a:stretch>
        </p:blipFill>
        <p:spPr>
          <a:xfrm>
            <a:off x="323851" y="5827200"/>
            <a:ext cx="1819399" cy="600000"/>
          </a:xfrm>
          <a:prstGeom prst="rect">
            <a:avLst/>
          </a:prstGeom>
          <a:noFill/>
          <a:ln>
            <a:noFill/>
          </a:ln>
        </p:spPr>
      </p:pic>
      <p:sp>
        <p:nvSpPr>
          <p:cNvPr id="7" name="Subtitle 2"/>
          <p:cNvSpPr>
            <a:spLocks noGrp="1"/>
          </p:cNvSpPr>
          <p:nvPr>
            <p:ph type="subTitle" idx="1" hasCustomPrompt="1"/>
          </p:nvPr>
        </p:nvSpPr>
        <p:spPr bwMode="gray">
          <a:xfrm>
            <a:off x="414000" y="1474471"/>
            <a:ext cx="8280000" cy="576000"/>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2010</a:t>
            </a:r>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Divider Page">
    <p:bg bwMode="gray">
      <p:bgRef idx="1001">
        <a:schemeClr val="bg1"/>
      </p:bgRef>
    </p:bg>
    <p:spTree>
      <p:nvGrpSpPr>
        <p:cNvPr id="1" name=""/>
        <p:cNvGrpSpPr/>
        <p:nvPr/>
      </p:nvGrpSpPr>
      <p:grpSpPr>
        <a:xfrm>
          <a:off x="0" y="0"/>
          <a:ext cx="0" cy="0"/>
          <a:chOff x="0" y="0"/>
          <a:chExt cx="0" cy="0"/>
        </a:xfrm>
      </p:grpSpPr>
      <p:sp>
        <p:nvSpPr>
          <p:cNvPr id="9" name="Rectangle 8"/>
          <p:cNvSpPr/>
          <p:nvPr/>
        </p:nvSpPr>
        <p:spPr bwMode="gray">
          <a:xfrm>
            <a:off x="324000" y="0"/>
            <a:ext cx="8496000" cy="2295525"/>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984885"/>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93" name="Text Placeholder 92"/>
          <p:cNvSpPr>
            <a:spLocks noGrp="1"/>
          </p:cNvSpPr>
          <p:nvPr>
            <p:ph type="body" sz="quarter" idx="10" hasCustomPrompt="1"/>
          </p:nvPr>
        </p:nvSpPr>
        <p:spPr>
          <a:xfrm>
            <a:off x="324000" y="3582601"/>
            <a:ext cx="8496300" cy="620713"/>
          </a:xfrm>
        </p:spPr>
        <p:txBody>
          <a:bodyPr/>
          <a:lstStyle>
            <a:lvl1pPr>
              <a:spcBef>
                <a:spcPts val="1200"/>
              </a:spcBef>
              <a:defRPr sz="1600" b="0"/>
            </a:lvl1pPr>
          </a:lstStyle>
          <a:p>
            <a:r>
              <a:rPr lang="en-US" dirty="0" smtClean="0"/>
              <a:t>Subtitle if needed</a:t>
            </a:r>
          </a:p>
        </p:txBody>
      </p:sp>
      <p:pic>
        <p:nvPicPr>
          <p:cNvPr id="6" name="Picture 5" descr="SAP_grad_R_pref.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000" y="5827200"/>
            <a:ext cx="908824" cy="60000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Divider Page with picture">
    <p:bg bwMode="gray">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24000" y="216000"/>
            <a:ext cx="8496000" cy="2078400"/>
          </a:xfrm>
        </p:spPr>
        <p:txBody>
          <a:bodyPr anchor="ctr" anchorCtr="0"/>
          <a:lstStyle>
            <a:lvl1pPr algn="ctr">
              <a:defRPr/>
            </a:lvl1pPr>
          </a:lstStyle>
          <a:p>
            <a:r>
              <a:rPr lang="en-US" smtClean="0"/>
              <a:t>Click icon to add picture</a:t>
            </a:r>
            <a:endParaRPr lang="en-US" dirty="0"/>
          </a:p>
        </p:txBody>
      </p:sp>
      <p:sp>
        <p:nvSpPr>
          <p:cNvPr id="2" name="Title 1"/>
          <p:cNvSpPr>
            <a:spLocks noGrp="1"/>
          </p:cNvSpPr>
          <p:nvPr>
            <p:ph type="ctrTitle" hasCustomPrompt="1"/>
          </p:nvPr>
        </p:nvSpPr>
        <p:spPr bwMode="gray">
          <a:xfrm>
            <a:off x="324000" y="2444400"/>
            <a:ext cx="8496000" cy="984885"/>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12" name="Rectangle 11"/>
          <p:cNvSpPr/>
          <p:nvPr/>
        </p:nvSpPr>
        <p:spPr bwMode="gray">
          <a:xfrm>
            <a:off x="324000" y="0"/>
            <a:ext cx="8496000" cy="216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3582601"/>
            <a:ext cx="8496300" cy="620713"/>
          </a:xfrm>
        </p:spPr>
        <p:txBody>
          <a:bodyPr/>
          <a:lstStyle>
            <a:lvl1pPr>
              <a:spcBef>
                <a:spcPts val="1200"/>
              </a:spcBef>
              <a:defRPr sz="1600" b="0"/>
            </a:lvl1pPr>
          </a:lstStyle>
          <a:p>
            <a:r>
              <a:rPr lang="en-US" dirty="0" smtClean="0"/>
              <a:t>Subtitle if needed</a:t>
            </a:r>
          </a:p>
        </p:txBody>
      </p:sp>
      <p:pic>
        <p:nvPicPr>
          <p:cNvPr id="7" name="Picture 6" descr="SAP_grad_R_pref.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000" y="5827200"/>
            <a:ext cx="908824" cy="60000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act / Thank You">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2444400"/>
            <a:ext cx="8496000" cy="738664"/>
          </a:xfrm>
        </p:spPr>
        <p:txBody>
          <a:bodyPr>
            <a:noAutofit/>
          </a:bodyPr>
          <a:lstStyle>
            <a:lvl1pPr>
              <a:defRPr sz="4800">
                <a:solidFill>
                  <a:schemeClr val="tx1"/>
                </a:solidFill>
                <a:latin typeface="+mj-lt"/>
              </a:defRPr>
            </a:lvl1pPr>
          </a:lstStyle>
          <a:p>
            <a:r>
              <a:rPr lang="en-US" dirty="0" smtClean="0"/>
              <a:t>Thank You!</a:t>
            </a:r>
            <a:endParaRPr lang="de-DE" dirty="0"/>
          </a:p>
        </p:txBody>
      </p:sp>
      <p:sp>
        <p:nvSpPr>
          <p:cNvPr id="12" name="Rectangle 11"/>
          <p:cNvSpPr/>
          <p:nvPr/>
        </p:nvSpPr>
        <p:spPr bwMode="gray">
          <a:xfrm>
            <a:off x="324000" y="0"/>
            <a:ext cx="8496000" cy="216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4604385"/>
            <a:ext cx="8496300" cy="1477328"/>
          </a:xfrm>
        </p:spPr>
        <p:txBody>
          <a:bodyPr anchor="b" anchorCtr="0">
            <a:noAutofit/>
          </a:bodyPr>
          <a:lstStyle>
            <a:lvl1pPr>
              <a:spcBef>
                <a:spcPts val="0"/>
              </a:spcBef>
              <a:defRPr sz="1600" b="0"/>
            </a:lvl1pPr>
          </a:lstStyle>
          <a:p>
            <a:r>
              <a:rPr lang="en-US" dirty="0" smtClean="0"/>
              <a:t>Contact information:</a:t>
            </a:r>
          </a:p>
          <a:p>
            <a:endParaRPr lang="en-US" dirty="0" smtClean="0"/>
          </a:p>
          <a:p>
            <a:r>
              <a:rPr lang="en-US" dirty="0" smtClean="0"/>
              <a:t>F name MI. L name</a:t>
            </a:r>
          </a:p>
          <a:p>
            <a:r>
              <a:rPr lang="en-US" dirty="0" smtClean="0"/>
              <a:t>Title</a:t>
            </a:r>
          </a:p>
          <a:p>
            <a:r>
              <a:rPr lang="en-US" dirty="0" smtClean="0"/>
              <a:t>Address</a:t>
            </a:r>
          </a:p>
          <a:p>
            <a:r>
              <a:rPr lang="en-US" dirty="0" smtClean="0"/>
              <a:t>Phone number</a:t>
            </a:r>
          </a:p>
        </p:txBody>
      </p:sp>
      <p:pic>
        <p:nvPicPr>
          <p:cNvPr id="6" name="Picture 5" descr="SAP_grad_R_pref.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001" y="648001"/>
            <a:ext cx="1832305" cy="120967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Agenda</a:t>
            </a:r>
            <a:endParaRPr lang="en-US" dirty="0"/>
          </a:p>
        </p:txBody>
      </p:sp>
      <p:sp>
        <p:nvSpPr>
          <p:cNvPr id="4" name="Text Placeholder 3"/>
          <p:cNvSpPr>
            <a:spLocks noGrp="1"/>
          </p:cNvSpPr>
          <p:nvPr>
            <p:ph type="body" sz="quarter" idx="10" hasCustomPrompt="1"/>
          </p:nvPr>
        </p:nvSpPr>
        <p:spPr>
          <a:xfrm>
            <a:off x="324002" y="1728000"/>
            <a:ext cx="8494713" cy="4099200"/>
          </a:xfrm>
        </p:spPr>
        <p:txBody>
          <a:bodyPr>
            <a:noAutofit/>
          </a:bodyPr>
          <a:lstStyle>
            <a:lvl1pPr marL="0" marR="0" indent="0" algn="l" defTabSz="914400" rtl="0" eaLnBrk="1" fontAlgn="auto" latinLnBrk="0" hangingPunct="1">
              <a:lnSpc>
                <a:spcPct val="100000"/>
              </a:lnSpc>
              <a:spcBef>
                <a:spcPts val="2400"/>
              </a:spcBef>
              <a:spcAft>
                <a:spcPts val="0"/>
              </a:spcAft>
              <a:buClr>
                <a:schemeClr val="accent1"/>
              </a:buClr>
              <a:buSzPct val="80000"/>
              <a:buFontTx/>
              <a:buNone/>
              <a:tabLst/>
              <a:defRPr b="0"/>
            </a:lvl1pPr>
            <a:lvl2pPr marL="0" marR="0" indent="0" algn="l" defTabSz="914400" rtl="0" eaLnBrk="1" fontAlgn="auto" latinLnBrk="0" hangingPunct="1">
              <a:lnSpc>
                <a:spcPct val="100000"/>
              </a:lnSpc>
              <a:spcBef>
                <a:spcPts val="1200"/>
              </a:spcBef>
              <a:spcAft>
                <a:spcPts val="0"/>
              </a:spcAft>
              <a:buClr>
                <a:schemeClr val="accent1"/>
              </a:buClr>
              <a:buSzPct val="80000"/>
              <a:buFontTx/>
              <a:buNone/>
              <a:tabLst/>
              <a:defRPr/>
            </a:lvl2pPr>
            <a:lvl3pPr marL="0" marR="0" indent="0" algn="l" defTabSz="914400" rtl="0" eaLnBrk="1" fontAlgn="auto" latinLnBrk="0" hangingPunct="1">
              <a:lnSpc>
                <a:spcPct val="100000"/>
              </a:lnSpc>
              <a:spcBef>
                <a:spcPts val="2400"/>
              </a:spcBef>
              <a:spcAft>
                <a:spcPts val="0"/>
              </a:spcAft>
              <a:buClr>
                <a:schemeClr val="accent1"/>
              </a:buClr>
              <a:buSzPct val="80000"/>
              <a:buFontTx/>
              <a:buNone/>
              <a:tabLst/>
              <a:defRPr/>
            </a:lvl3pPr>
            <a:lvl4pPr marL="270000" indent="-180000">
              <a:spcBef>
                <a:spcPts val="600"/>
              </a:spcBef>
              <a:buClr>
                <a:schemeClr val="accent1"/>
              </a:buClr>
              <a:buFont typeface="Wingdings" pitchFamily="2" charset="2"/>
              <a:buChar char=""/>
              <a:defRPr sz="1800"/>
            </a:lvl4pPr>
          </a:lstStyle>
          <a:p>
            <a:pPr lvl="1"/>
            <a:r>
              <a:rPr lang="en-US" dirty="0" smtClean="0"/>
              <a:t>Agenda Item/Divider Headline</a:t>
            </a:r>
          </a:p>
          <a:p>
            <a:pPr lvl="3"/>
            <a:r>
              <a:rPr lang="en-US" dirty="0" smtClean="0"/>
              <a:t>Details</a:t>
            </a:r>
          </a:p>
          <a:p>
            <a:endParaRPr lang="en-US" dirty="0" smtClean="0"/>
          </a:p>
          <a:p>
            <a:endParaRPr lang="en-US" dirty="0"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2" y="1728000"/>
            <a:ext cx="8494713" cy="40992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Text: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728000"/>
            <a:ext cx="4165200" cy="40992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4654800" y="1728000"/>
            <a:ext cx="4165200" cy="40992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5745600" y="1728000"/>
            <a:ext cx="3078000" cy="4099200"/>
          </a:xfrm>
        </p:spPr>
        <p:txBody>
          <a:bodyPr tIns="1296000" anchor="t" anchorCtr="0"/>
          <a:lstStyle>
            <a:lvl1pPr algn="ctr">
              <a:defRPr b="0"/>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728000"/>
            <a:ext cx="5238000" cy="40992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4654800" y="1728000"/>
            <a:ext cx="4165200" cy="4099200"/>
          </a:xfrm>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728000"/>
            <a:ext cx="4165200" cy="40992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3575304" y="1728000"/>
            <a:ext cx="5238000" cy="4099200"/>
          </a:xfrm>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728000"/>
            <a:ext cx="3078000" cy="40992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Text with picture: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728000"/>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13" name="Text Placeholder 3"/>
          <p:cNvSpPr>
            <a:spLocks noGrp="1"/>
          </p:cNvSpPr>
          <p:nvPr>
            <p:ph type="body" sz="quarter" idx="14" hasCustomPrompt="1"/>
          </p:nvPr>
        </p:nvSpPr>
        <p:spPr>
          <a:xfrm>
            <a:off x="4654800" y="1728000"/>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9" name="Picture Placeholder 4"/>
          <p:cNvSpPr>
            <a:spLocks noGrp="1"/>
          </p:cNvSpPr>
          <p:nvPr>
            <p:ph type="pic" sz="quarter" idx="15"/>
          </p:nvPr>
        </p:nvSpPr>
        <p:spPr bwMode="gray">
          <a:xfrm>
            <a:off x="324000" y="3573492"/>
            <a:ext cx="4165200" cy="2260043"/>
          </a:xfrm>
        </p:spPr>
        <p:txBody>
          <a:bodyPr tIns="504000" anchor="t" anchorCtr="0"/>
          <a:lstStyle>
            <a:lvl1pPr algn="ctr">
              <a:defRPr b="0"/>
            </a:lvl1pPr>
          </a:lstStyle>
          <a:p>
            <a:r>
              <a:rPr lang="en-US" smtClean="0"/>
              <a:t>Click icon to add picture</a:t>
            </a:r>
            <a:endParaRPr lang="de-DE" dirty="0"/>
          </a:p>
        </p:txBody>
      </p:sp>
      <p:sp>
        <p:nvSpPr>
          <p:cNvPr id="11" name="Picture Placeholder 4"/>
          <p:cNvSpPr>
            <a:spLocks noGrp="1"/>
          </p:cNvSpPr>
          <p:nvPr>
            <p:ph type="pic" sz="quarter" idx="16"/>
          </p:nvPr>
        </p:nvSpPr>
        <p:spPr bwMode="gray">
          <a:xfrm>
            <a:off x="4654800" y="3573492"/>
            <a:ext cx="4165200" cy="2260043"/>
          </a:xfrm>
        </p:spPr>
        <p:txBody>
          <a:bodyPr tIns="504000" anchor="t" anchorCtr="0"/>
          <a:lstStyle>
            <a:lvl1pPr algn="ctr">
              <a:defRPr b="0"/>
            </a:lvl1pPr>
          </a:lstStyle>
          <a:p>
            <a:r>
              <a:rPr lang="en-US" smtClean="0"/>
              <a:t>Click icon to add picture</a:t>
            </a:r>
            <a:endParaRPr lang="de-D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7" name="Content Placeholder 2"/>
          <p:cNvSpPr>
            <a:spLocks noGrp="1"/>
          </p:cNvSpPr>
          <p:nvPr>
            <p:ph idx="1" hasCustomPrompt="1"/>
          </p:nvPr>
        </p:nvSpPr>
        <p:spPr>
          <a:xfrm>
            <a:off x="324000" y="1728000"/>
            <a:ext cx="8496000" cy="4099200"/>
          </a:xfrm>
        </p:spPr>
        <p:txBody>
          <a:bodyPr tIns="1440000"/>
          <a:lstStyle>
            <a:lvl1pPr algn="ctr">
              <a:defRPr b="0"/>
            </a:lvl1pPr>
          </a:lstStyle>
          <a:p>
            <a:pPr lvl="0"/>
            <a:r>
              <a:rPr lang="en-US" dirty="0" smtClean="0"/>
              <a:t>Click to add content</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iscussion Pan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Discussion panel</a:t>
            </a:r>
            <a:endParaRPr lang="en-US" dirty="0"/>
          </a:p>
        </p:txBody>
      </p:sp>
      <p:sp>
        <p:nvSpPr>
          <p:cNvPr id="5" name="Text Placeholder 4"/>
          <p:cNvSpPr>
            <a:spLocks noGrp="1"/>
          </p:cNvSpPr>
          <p:nvPr>
            <p:ph type="body" sz="quarter" idx="10" hasCustomPrompt="1"/>
          </p:nvPr>
        </p:nvSpPr>
        <p:spPr>
          <a:xfrm>
            <a:off x="324002" y="1727999"/>
            <a:ext cx="8494713" cy="4099200"/>
          </a:xfrm>
        </p:spPr>
        <p:txBody>
          <a:bodyPr>
            <a:noAutofit/>
          </a:bodyPr>
          <a:lstStyle>
            <a:lvl1pPr>
              <a:spcBef>
                <a:spcPts val="1800"/>
              </a:spcBef>
              <a:defRPr/>
            </a:lvl1pPr>
          </a:lstStyle>
          <a:p>
            <a:r>
              <a:rPr lang="en-US" dirty="0" smtClean="0"/>
              <a:t>Title of discussion panel</a:t>
            </a:r>
          </a:p>
          <a:p>
            <a:r>
              <a:rPr lang="en-US" b="0" dirty="0" smtClean="0"/>
              <a:t>Speaker Name, Company 1</a:t>
            </a:r>
          </a:p>
          <a:p>
            <a:r>
              <a:rPr lang="en-US" b="0" dirty="0" smtClean="0"/>
              <a:t>Speaker Name, Company 2</a:t>
            </a:r>
          </a:p>
          <a:p>
            <a:r>
              <a:rPr lang="en-US" b="0" dirty="0" smtClean="0"/>
              <a:t>Speaker Name, Company 3</a:t>
            </a:r>
          </a:p>
          <a:p>
            <a:r>
              <a:rPr lang="en-US" b="0" dirty="0" smtClean="0"/>
              <a:t>Speaker Name, Company 4</a:t>
            </a:r>
          </a:p>
          <a:p>
            <a:r>
              <a:rPr lang="en-US" b="0" dirty="0" smtClean="0"/>
              <a:t>Speaker Name, Company 5</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pyright">
    <p:bg bwMode="gray">
      <p:bgRef idx="1001">
        <a:schemeClr val="bg1"/>
      </p:bgRef>
    </p:bg>
    <p:spTree>
      <p:nvGrpSpPr>
        <p:cNvPr id="1" name=""/>
        <p:cNvGrpSpPr/>
        <p:nvPr/>
      </p:nvGrpSpPr>
      <p:grpSpPr>
        <a:xfrm>
          <a:off x="0" y="0"/>
          <a:ext cx="0" cy="0"/>
          <a:chOff x="0" y="0"/>
          <a:chExt cx="0" cy="0"/>
        </a:xfrm>
      </p:grpSpPr>
      <p:sp>
        <p:nvSpPr>
          <p:cNvPr id="7" name="TextBox 6"/>
          <p:cNvSpPr txBox="1"/>
          <p:nvPr/>
        </p:nvSpPr>
        <p:spPr bwMode="gray">
          <a:xfrm>
            <a:off x="324000" y="1728001"/>
            <a:ext cx="4165200" cy="3378617"/>
          </a:xfrm>
          <a:prstGeom prst="rect">
            <a:avLst/>
          </a:prstGeom>
          <a:noFill/>
        </p:spPr>
        <p:txBody>
          <a:bodyPr wrap="square" lIns="0" tIns="0" rIns="0" bIns="0" rtlCol="0">
            <a:spAutoFit/>
          </a:bodyPr>
          <a:lstStyle/>
          <a:p>
            <a:pPr marL="0" algn="l" defTabSz="914400" rtl="0" eaLnBrk="1" latinLnBrk="0" hangingPunct="1">
              <a:lnSpc>
                <a:spcPct val="95000"/>
              </a:lnSpc>
              <a:spcBef>
                <a:spcPts val="400"/>
              </a:spcBef>
            </a:pPr>
            <a:r>
              <a:rPr lang="en-GB" sz="700" kern="1200" noProof="1" smtClean="0">
                <a:solidFill>
                  <a:schemeClr val="tx1"/>
                </a:solidFill>
                <a:latin typeface="+mn-lt"/>
                <a:ea typeface="MS PGothic" pitchFamily="34" charset="-128"/>
                <a:cs typeface="+mn-cs"/>
              </a:rPr>
              <a:t>No part of this publication may be reproduced or transmitted in any form or for any purpose without the express permission of SAP AG. The information contained herein may be changed without prior notice.</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mn-lt"/>
                <a:ea typeface="MS PGothic" pitchFamily="34" charset="-128"/>
                <a:cs typeface="+mn-cs"/>
              </a:rPr>
              <a:t>Some software products marketed by SAP AG and its distributors contain proprietary software components of other software vendors.</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mn-lt"/>
                <a:ea typeface="MS PGothic" pitchFamily="34" charset="-128"/>
                <a:cs typeface="+mn-cs"/>
              </a:rPr>
              <a:t>Microsoft, Windows, Excel, Outlook, and PowerPoint are registered trademarks of Microsoft Corporation. </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mn-lt"/>
                <a:ea typeface="MS PGothic" pitchFamily="34" charset="-128"/>
                <a:cs typeface="+mn-cs"/>
              </a:rPr>
              <a:t>IBM, DB2, DB2 Universal Database, System i, System i5, System p, System p5, System x, System z, System z10, System z9, z10, z9, iSeries, pSeries, xSeries, zSeries, eServer, z/VM, z/OS, i5/OS, S/390, OS/390, OS/400, AS/400, S/390 Parallel Enterprise Server, PowerVM, Power Architecture, POWER6+, POWER6, POWER5+, POWER5, POWER, OpenPower, PowerPC, BatchPipes, BladeCenter, System Storage, GPFS, HACMP, RETAIN, DB2 Connect, RACF, Redbooks, OS/2, Parallel Sysplex, MVS/ESA, AIX, Intelligent Miner, WebSphere, Netfinity, Tivoli and Informix are trademarks or registered trademarks of IBM Corporation.</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mn-lt"/>
                <a:ea typeface="MS PGothic" pitchFamily="34" charset="-128"/>
                <a:cs typeface="+mn-cs"/>
              </a:rPr>
              <a:t>Linux is the registered trademark of Linus Torvalds in the U.S. and other countries.</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mn-lt"/>
                <a:ea typeface="MS PGothic" pitchFamily="34" charset="-128"/>
                <a:cs typeface="+mn-cs"/>
              </a:rPr>
              <a:t>Adobe, the Adobe logo, Acrobat, PostScript, and Reader are either trademarks or registered trademarks of Adobe Systems Incorporated in the United States and/or other countries.</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mn-lt"/>
                <a:ea typeface="MS PGothic" pitchFamily="34" charset="-128"/>
                <a:cs typeface="+mn-cs"/>
              </a:rPr>
              <a:t>Oracle is a registered trademark of Oracle Corporation.</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mn-lt"/>
                <a:ea typeface="MS PGothic" pitchFamily="34" charset="-128"/>
                <a:cs typeface="+mn-cs"/>
              </a:rPr>
              <a:t>UNIX, X/Open, OSF/1, and Motif are registered trademarks of the Open Group.</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US" sz="700" kern="1200" noProof="1" smtClean="0">
                <a:solidFill>
                  <a:schemeClr val="tx1"/>
                </a:solidFill>
                <a:latin typeface="+mn-lt"/>
                <a:ea typeface="MS PGothic" pitchFamily="34" charset="-128"/>
                <a:cs typeface="+mn-cs"/>
              </a:rPr>
              <a:t>Citrix, ICA, Program Neighborhood, MetaFrame, WinFrame, VideoFrame, and MultiWin are trademarks or registered trademarks of Citrix Systems, Inc.</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mn-lt"/>
                <a:ea typeface="MS PGothic" pitchFamily="34" charset="-128"/>
                <a:cs typeface="+mn-cs"/>
              </a:rPr>
              <a:t>HTML, XML, XHTML and W3C are trademarks or registered trademarks of W3C®, World Wide Web Consortium, Massachusetts Institute of Technology. </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mn-lt"/>
                <a:ea typeface="MS PGothic" pitchFamily="34" charset="-128"/>
                <a:cs typeface="+mn-cs"/>
              </a:rPr>
              <a:t>Java is a registered trademark of Sun Microsystems, Inc.</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mn-lt"/>
                <a:ea typeface="MS PGothic" pitchFamily="34" charset="-128"/>
                <a:cs typeface="+mn-cs"/>
              </a:rPr>
              <a:t>JavaScript is a registered trademark of Sun Microsystems, Inc., used under license for technology invented and implemented by Netscape. </a:t>
            </a:r>
            <a:endParaRPr lang="de-DE" sz="700" kern="1200" noProof="1" smtClean="0">
              <a:solidFill>
                <a:schemeClr val="tx1"/>
              </a:solidFill>
              <a:latin typeface="+mn-lt"/>
              <a:ea typeface="MS PGothic" pitchFamily="34" charset="-128"/>
              <a:cs typeface="+mn-cs"/>
            </a:endParaRPr>
          </a:p>
          <a:p>
            <a:pPr marL="0" algn="l" defTabSz="914400" rtl="0" eaLnBrk="1" latinLnBrk="0" hangingPunct="1">
              <a:lnSpc>
                <a:spcPct val="95000"/>
              </a:lnSpc>
              <a:spcBef>
                <a:spcPts val="400"/>
              </a:spcBef>
            </a:pPr>
            <a:r>
              <a:rPr lang="en-US" sz="700" kern="1200" noProof="1" smtClean="0">
                <a:solidFill>
                  <a:schemeClr val="tx1"/>
                </a:solidFill>
                <a:latin typeface="+mn-lt"/>
                <a:ea typeface="MS PGothic" pitchFamily="34" charset="-128"/>
                <a:cs typeface="+mn-cs"/>
              </a:rPr>
              <a:t>SAP, R/3, SAP NetWeaver, Duet, PartnerEdge, ByDesign, SAP BusinessObjects Explorer, StreamWork,</a:t>
            </a:r>
            <a:r>
              <a:rPr lang="en-US" sz="700" kern="1200" baseline="0" noProof="1" smtClean="0">
                <a:solidFill>
                  <a:schemeClr val="tx1"/>
                </a:solidFill>
                <a:latin typeface="+mn-lt"/>
                <a:ea typeface="MS PGothic" pitchFamily="34" charset="-128"/>
                <a:cs typeface="+mn-cs"/>
              </a:rPr>
              <a:t> </a:t>
            </a:r>
            <a:r>
              <a:rPr lang="en-US" sz="700" kern="1200" noProof="1" smtClean="0">
                <a:solidFill>
                  <a:schemeClr val="tx1"/>
                </a:solidFill>
                <a:latin typeface="+mn-lt"/>
                <a:ea typeface="MS PGothic" pitchFamily="34" charset="-128"/>
                <a:cs typeface="+mn-cs"/>
              </a:rPr>
              <a:t>and other SAP products and services mentioned herein as well as their respective logos are trademarks or registered trademarks of SAP AG in Germany and other countries.</a:t>
            </a:r>
            <a:endParaRPr lang="de-DE" sz="700" kern="1200" noProof="1" smtClean="0">
              <a:solidFill>
                <a:schemeClr val="tx1"/>
              </a:solidFill>
              <a:latin typeface="+mn-lt"/>
              <a:ea typeface="MS PGothic" pitchFamily="34" charset="-128"/>
              <a:cs typeface="+mn-cs"/>
            </a:endParaRPr>
          </a:p>
        </p:txBody>
      </p:sp>
      <p:sp>
        <p:nvSpPr>
          <p:cNvPr id="11" name="TextBox 10"/>
          <p:cNvSpPr txBox="1"/>
          <p:nvPr/>
        </p:nvSpPr>
        <p:spPr bwMode="gray">
          <a:xfrm>
            <a:off x="324000" y="324000"/>
            <a:ext cx="5311198" cy="756000"/>
          </a:xfrm>
          <a:prstGeom prst="rect">
            <a:avLst/>
          </a:prstGeom>
        </p:spPr>
        <p:txBody>
          <a:bodyPr vert="horz" lIns="0" tIns="0" rIns="0" bIns="0" rtlCol="0" anchor="ctr" anchorCtr="0">
            <a:noAutofit/>
          </a:bodyPr>
          <a:lstStyle/>
          <a:p>
            <a:pPr algn="l" defTabSz="914400" rtl="0" eaLnBrk="1" latinLnBrk="0" hangingPunct="1">
              <a:spcBef>
                <a:spcPct val="0"/>
              </a:spcBef>
              <a:buNone/>
            </a:pPr>
            <a:r>
              <a:rPr lang="en-GB" sz="2400" b="1" kern="1200" noProof="0" dirty="0" smtClean="0">
                <a:solidFill>
                  <a:schemeClr val="accent2"/>
                </a:solidFill>
                <a:latin typeface="+mj-lt"/>
                <a:ea typeface="+mj-ea"/>
                <a:cs typeface="+mj-cs"/>
              </a:rPr>
              <a:t>© </a:t>
            </a:r>
            <a:r>
              <a:rPr lang="de-DE" sz="2400" b="1" kern="1200" noProof="0" dirty="0" smtClean="0">
                <a:solidFill>
                  <a:schemeClr val="accent2"/>
                </a:solidFill>
                <a:latin typeface="+mj-lt"/>
                <a:ea typeface="+mj-ea"/>
                <a:cs typeface="+mj-cs"/>
              </a:rPr>
              <a:t>2011 SAP AG. All rights reserved</a:t>
            </a:r>
          </a:p>
        </p:txBody>
      </p:sp>
      <p:sp>
        <p:nvSpPr>
          <p:cNvPr id="6" name="TextBox 5"/>
          <p:cNvSpPr txBox="1"/>
          <p:nvPr/>
        </p:nvSpPr>
        <p:spPr bwMode="gray">
          <a:xfrm>
            <a:off x="4654800" y="1728000"/>
            <a:ext cx="4165200" cy="3326808"/>
          </a:xfrm>
          <a:prstGeom prst="rect">
            <a:avLst/>
          </a:prstGeom>
          <a:noFill/>
        </p:spPr>
        <p:txBody>
          <a:bodyPr wrap="square" lIns="0" tIns="0" rIns="0" bIns="0" rtlCol="0">
            <a:spAutoFit/>
          </a:bodyPr>
          <a:lstStyle/>
          <a:p>
            <a:pPr marL="0" algn="l" defTabSz="914400" rtl="0" eaLnBrk="1" fontAlgn="t" latinLnBrk="0" hangingPunct="1">
              <a:lnSpc>
                <a:spcPct val="95000"/>
              </a:lnSpc>
              <a:spcBef>
                <a:spcPts val="400"/>
              </a:spcBef>
            </a:pPr>
            <a:r>
              <a:rPr lang="en-US" sz="700" kern="1200" noProof="1" smtClean="0">
                <a:solidFill>
                  <a:schemeClr val="tx1"/>
                </a:solidFill>
                <a:latin typeface="Arial"/>
                <a:ea typeface="MS PGothic" pitchFamily="34" charset="-128"/>
                <a:cs typeface="+mn-cs"/>
              </a:rPr>
              <a:t>Business Objects and the Business Objects logo, BusinessObjects, Crystal Reports, Crystal Decisions, Web Intelligence, Xcelsius, and other Business Objects products and services mentioned herein as well as their respective logos are trademarks or registered trademarks of Business Objects Software Ltd. Business Objects is an SAP company.</a:t>
            </a:r>
            <a:endParaRPr lang="de-DE" sz="700" kern="1200" noProof="1" smtClean="0">
              <a:solidFill>
                <a:schemeClr val="tx1"/>
              </a:solidFill>
              <a:latin typeface="Arial"/>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Arial"/>
                <a:ea typeface="MS PGothic" pitchFamily="34" charset="-128"/>
                <a:cs typeface="+mn-cs"/>
              </a:rPr>
              <a:t>Sybase and Adaptive Server, iAnywhere, Sybase 365, SQL Anywhere, and other Sybase products and services mentioned herein as well as their respective logos are trademarks or registered trademarks of Sybase, Inc. Sybase is an SAP company.</a:t>
            </a:r>
            <a:endParaRPr lang="de-DE" sz="700" kern="1200" noProof="1" smtClean="0">
              <a:solidFill>
                <a:schemeClr val="tx1"/>
              </a:solidFill>
              <a:latin typeface="Arial"/>
              <a:ea typeface="MS PGothic" pitchFamily="34" charset="-128"/>
              <a:cs typeface="+mn-cs"/>
            </a:endParaRPr>
          </a:p>
          <a:p>
            <a:pPr marL="0" algn="l" defTabSz="914400" rtl="0" eaLnBrk="1" latinLnBrk="0" hangingPunct="1">
              <a:lnSpc>
                <a:spcPct val="95000"/>
              </a:lnSpc>
              <a:spcBef>
                <a:spcPts val="400"/>
              </a:spcBef>
            </a:pPr>
            <a:r>
              <a:rPr lang="en-GB" sz="700" kern="1200" noProof="1" smtClean="0">
                <a:solidFill>
                  <a:schemeClr val="tx1"/>
                </a:solidFill>
                <a:latin typeface="Arial"/>
                <a:ea typeface="MS PGothic" pitchFamily="34" charset="-128"/>
                <a:cs typeface="+mn-cs"/>
              </a:rPr>
              <a:t>All other product and service names mentioned are the trademarks of their respective companies. Data contained in this document serves informational purposes only. National product specifications may vary.</a:t>
            </a:r>
            <a:endParaRPr lang="de-DE" sz="700" kern="1200" noProof="1" smtClean="0">
              <a:solidFill>
                <a:schemeClr val="tx1"/>
              </a:solidFill>
              <a:latin typeface="Arial"/>
              <a:ea typeface="MS PGothic" pitchFamily="34" charset="-128"/>
              <a:cs typeface="+mn-cs"/>
            </a:endParaRPr>
          </a:p>
          <a:p>
            <a:pPr marL="0" algn="l" defTabSz="914400" rtl="0" eaLnBrk="1" latinLnBrk="0" hangingPunct="1">
              <a:lnSpc>
                <a:spcPct val="95000"/>
              </a:lnSpc>
              <a:spcBef>
                <a:spcPts val="400"/>
              </a:spcBef>
            </a:pPr>
            <a:r>
              <a:rPr lang="en-US" sz="700" kern="1200" noProof="1" smtClean="0">
                <a:solidFill>
                  <a:schemeClr val="tx1"/>
                </a:solidFill>
                <a:latin typeface="Arial"/>
                <a:ea typeface="MS PGothic" pitchFamily="34" charset="-128"/>
                <a:cs typeface="+mn-cs"/>
              </a:rPr>
              <a:t>The information in this document is proprietary to SAP. No part of this document may be reproduced, copied, or transmitted in any form or for any purpose without the express prior written permission of </a:t>
            </a:r>
            <a:br>
              <a:rPr lang="en-US" sz="700" kern="1200" noProof="1" smtClean="0">
                <a:solidFill>
                  <a:schemeClr val="tx1"/>
                </a:solidFill>
                <a:latin typeface="Arial"/>
                <a:ea typeface="MS PGothic" pitchFamily="34" charset="-128"/>
                <a:cs typeface="+mn-cs"/>
              </a:rPr>
            </a:br>
            <a:r>
              <a:rPr lang="en-US" sz="700" kern="1200" noProof="1" smtClean="0">
                <a:solidFill>
                  <a:schemeClr val="tx1"/>
                </a:solidFill>
                <a:latin typeface="Arial"/>
                <a:ea typeface="MS PGothic" pitchFamily="34" charset="-128"/>
                <a:cs typeface="+mn-cs"/>
              </a:rPr>
              <a:t>SAP AG.</a:t>
            </a:r>
            <a:endParaRPr lang="de-DE" sz="700" kern="1200" noProof="1" smtClean="0">
              <a:solidFill>
                <a:schemeClr val="tx1"/>
              </a:solidFill>
              <a:latin typeface="Arial"/>
              <a:ea typeface="MS PGothic" pitchFamily="34" charset="-128"/>
              <a:cs typeface="+mn-cs"/>
            </a:endParaRPr>
          </a:p>
          <a:p>
            <a:pPr marL="0" algn="l" defTabSz="914400" rtl="0" eaLnBrk="1" latinLnBrk="0" hangingPunct="1">
              <a:lnSpc>
                <a:spcPct val="95000"/>
              </a:lnSpc>
              <a:spcBef>
                <a:spcPts val="400"/>
              </a:spcBef>
            </a:pPr>
            <a:r>
              <a:rPr lang="en-US" sz="700" kern="1200" noProof="1" smtClean="0">
                <a:solidFill>
                  <a:schemeClr val="tx1"/>
                </a:solidFill>
                <a:latin typeface="Arial"/>
                <a:ea typeface="MS PGothic" pitchFamily="34" charset="-128"/>
                <a:cs typeface="+mn-cs"/>
              </a:rPr>
              <a:t>This document is a preliminary version and not subject to your license agreement or any other agreement with SAP. This document contains only intended strategies, developments, and functionalities of the SAP® product and is not intended to be binding upon SAP to any particular course of business, product strategy, and/or development. Please note that this document is subject to change and may be changed by SAP at any time without notice.</a:t>
            </a:r>
            <a:endParaRPr lang="de-DE" sz="700" kern="1200" noProof="1" smtClean="0">
              <a:solidFill>
                <a:schemeClr val="tx1"/>
              </a:solidFill>
              <a:latin typeface="Arial"/>
              <a:ea typeface="MS PGothic" pitchFamily="34" charset="-128"/>
              <a:cs typeface="+mn-cs"/>
            </a:endParaRPr>
          </a:p>
          <a:p>
            <a:pPr marL="0" algn="l" defTabSz="914400" rtl="0" eaLnBrk="1" latinLnBrk="0" hangingPunct="1">
              <a:lnSpc>
                <a:spcPct val="95000"/>
              </a:lnSpc>
              <a:spcBef>
                <a:spcPts val="400"/>
              </a:spcBef>
            </a:pPr>
            <a:r>
              <a:rPr lang="en-US" sz="700" kern="1200" noProof="1" smtClean="0">
                <a:solidFill>
                  <a:schemeClr val="tx1"/>
                </a:solidFill>
                <a:latin typeface="Arial"/>
                <a:ea typeface="MS PGothic" pitchFamily="34" charset="-128"/>
                <a:cs typeface="+mn-cs"/>
              </a:rPr>
              <a:t>SAP assumes no responsibility for errors or omissions in this document. SAP does not warrant the accuracy or completeness of the information, text, graphics, links, or other items contained within this material. This document is provided without a warranty of any kind, either express or implied, including but not limited to the implied warranties of merchantability, fitness for a particular purpose, or non-infringement.</a:t>
            </a:r>
            <a:endParaRPr lang="de-DE" sz="700" kern="1200" noProof="1" smtClean="0">
              <a:solidFill>
                <a:schemeClr val="tx1"/>
              </a:solidFill>
              <a:latin typeface="Arial"/>
              <a:ea typeface="MS PGothic" pitchFamily="34" charset="-128"/>
              <a:cs typeface="+mn-cs"/>
            </a:endParaRPr>
          </a:p>
          <a:p>
            <a:pPr marL="0" algn="l" defTabSz="914400" rtl="0" eaLnBrk="1" latinLnBrk="0" hangingPunct="1">
              <a:lnSpc>
                <a:spcPct val="95000"/>
              </a:lnSpc>
              <a:spcBef>
                <a:spcPts val="400"/>
              </a:spcBef>
            </a:pPr>
            <a:r>
              <a:rPr lang="en-US" sz="700" kern="1200" noProof="1" smtClean="0">
                <a:solidFill>
                  <a:schemeClr val="tx1"/>
                </a:solidFill>
                <a:latin typeface="Arial"/>
                <a:ea typeface="MS PGothic" pitchFamily="34" charset="-128"/>
                <a:cs typeface="+mn-cs"/>
              </a:rPr>
              <a:t>SAP shall have no liability for damages of any kind including without limitation direct, special, indirect, or consequential damages that may result from the use of these materials. This limitation shall not apply in cases of intent or gross negligence.</a:t>
            </a:r>
            <a:endParaRPr lang="de-DE" sz="700" kern="1200" noProof="1" smtClean="0">
              <a:solidFill>
                <a:schemeClr val="tx1"/>
              </a:solidFill>
              <a:latin typeface="Arial"/>
              <a:ea typeface="MS PGothic" pitchFamily="34" charset="-128"/>
              <a:cs typeface="+mn-cs"/>
            </a:endParaRPr>
          </a:p>
          <a:p>
            <a:pPr marL="0" algn="l" defTabSz="914400" rtl="0" eaLnBrk="1" latinLnBrk="0" hangingPunct="1">
              <a:lnSpc>
                <a:spcPct val="95000"/>
              </a:lnSpc>
              <a:spcBef>
                <a:spcPts val="400"/>
              </a:spcBef>
            </a:pPr>
            <a:r>
              <a:rPr lang="en-US" sz="700" kern="1200" noProof="1" smtClean="0">
                <a:solidFill>
                  <a:schemeClr val="tx1"/>
                </a:solidFill>
                <a:latin typeface="Arial"/>
                <a:ea typeface="MS PGothic" pitchFamily="34" charset="-128"/>
                <a:cs typeface="+mn-cs"/>
              </a:rPr>
              <a:t>The statutory liability for personal injury and defective products is not affected. SAP has no control over the information that you may access through the use of hot links contained in these materials and does not endorse your use of third-party Web pages nor provide any warranty whatsoever relating to third-party Web pages.</a:t>
            </a:r>
            <a:endParaRPr lang="en-US" sz="700" kern="1200" noProof="1">
              <a:solidFill>
                <a:schemeClr val="tx1"/>
              </a:solidFill>
              <a:latin typeface="Arial"/>
              <a:ea typeface="MS PGothic" pitchFamily="34" charset="-128"/>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835E5FA-24C5-437C-B59D-E7E76BE0CEA5}" type="datetimeFigureOut">
              <a:rPr lang="en-ZA" smtClean="0"/>
              <a:t>2014/10/22</a:t>
            </a:fld>
            <a:endParaRPr lang="en-ZA"/>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ZA"/>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E7FF225-4323-410E-A3C5-97107A242596}" type="slidenum">
              <a:rPr lang="en-ZA" smtClean="0"/>
              <a:t>‹#›</a:t>
            </a:fld>
            <a:endParaRPr lang="en-ZA"/>
          </a:p>
        </p:txBody>
      </p:sp>
    </p:spTree>
    <p:extLst>
      <p:ext uri="{BB962C8B-B14F-4D97-AF65-F5344CB8AC3E}">
        <p14:creationId xmlns:p14="http://schemas.microsoft.com/office/powerpoint/2010/main" val="2717185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A835E5FA-24C5-437C-B59D-E7E76BE0CEA5}" type="datetimeFigureOut">
              <a:rPr lang="en-ZA" smtClean="0"/>
              <a:t>2014/10/22</a:t>
            </a:fld>
            <a:endParaRPr lang="en-ZA"/>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ZA"/>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E7FF225-4323-410E-A3C5-97107A242596}" type="slidenum">
              <a:rPr lang="en-ZA" smtClean="0"/>
              <a:t>‹#›</a:t>
            </a:fld>
            <a:endParaRPr lang="en-ZA"/>
          </a:p>
        </p:txBody>
      </p:sp>
    </p:spTree>
    <p:extLst>
      <p:ext uri="{BB962C8B-B14F-4D97-AF65-F5344CB8AC3E}">
        <p14:creationId xmlns:p14="http://schemas.microsoft.com/office/powerpoint/2010/main" val="29720006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7"/>
            <a:ext cx="8494713" cy="4391026"/>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52771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24000" y="432000"/>
            <a:ext cx="8496000" cy="756000"/>
          </a:xfrm>
          <a:prstGeom prst="rect">
            <a:avLst/>
          </a:prstGeom>
        </p:spPr>
        <p:txBody>
          <a:bodyPr vert="horz" lIns="0" tIns="0" rIns="0" bIns="0" rtlCol="0" anchor="ctr" anchorCtr="0">
            <a:noAutofit/>
          </a:bodyPr>
          <a:lstStyle/>
          <a:p>
            <a:r>
              <a:rPr lang="en-US" noProof="0" dirty="0" smtClean="0"/>
              <a:t>Insert page title</a:t>
            </a:r>
            <a:endParaRPr lang="en-US" noProof="0" dirty="0"/>
          </a:p>
        </p:txBody>
      </p:sp>
      <p:sp>
        <p:nvSpPr>
          <p:cNvPr id="3" name="Text Placeholder 2"/>
          <p:cNvSpPr>
            <a:spLocks noGrp="1"/>
          </p:cNvSpPr>
          <p:nvPr>
            <p:ph type="body" idx="1"/>
          </p:nvPr>
        </p:nvSpPr>
        <p:spPr bwMode="gray">
          <a:xfrm>
            <a:off x="324000" y="1728000"/>
            <a:ext cx="8496000" cy="4099200"/>
          </a:xfrm>
          <a:prstGeom prst="rect">
            <a:avLst/>
          </a:prstGeom>
        </p:spPr>
        <p:txBody>
          <a:bodyPr vert="horz" lIns="0" tIns="0" rIns="0" bIns="0" rtlCol="0">
            <a:noAutofit/>
          </a:bodyPr>
          <a:lstStyle/>
          <a:p>
            <a:pPr lvl="0"/>
            <a:r>
              <a:rPr lang="en-US" noProof="0" dirty="0" smtClean="0"/>
              <a:t>First level</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3" name="Rectangle 32"/>
          <p:cNvSpPr/>
          <p:nvPr/>
        </p:nvSpPr>
        <p:spPr bwMode="gray">
          <a:xfrm>
            <a:off x="324000" y="0"/>
            <a:ext cx="8496000" cy="216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cxnSp>
        <p:nvCxnSpPr>
          <p:cNvPr id="8" name="Straight Connector 7"/>
          <p:cNvCxnSpPr/>
          <p:nvPr/>
        </p:nvCxnSpPr>
        <p:spPr>
          <a:xfrm>
            <a:off x="324000" y="1296000"/>
            <a:ext cx="84963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5" name="Rectangle 94"/>
          <p:cNvSpPr/>
          <p:nvPr/>
        </p:nvSpPr>
        <p:spPr bwMode="gray">
          <a:xfrm>
            <a:off x="324000" y="6426000"/>
            <a:ext cx="8496000" cy="432000"/>
          </a:xfrm>
          <a:prstGeom prst="rect">
            <a:avLst/>
          </a:prstGeom>
          <a:solidFill>
            <a:schemeClr val="tx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10" name="TextBox 9"/>
          <p:cNvSpPr txBox="1"/>
          <p:nvPr/>
        </p:nvSpPr>
        <p:spPr bwMode="gray">
          <a:xfrm>
            <a:off x="324000" y="6559927"/>
            <a:ext cx="1762268" cy="123111"/>
          </a:xfrm>
          <a:prstGeom prst="rect">
            <a:avLst/>
          </a:prstGeom>
          <a:noFill/>
        </p:spPr>
        <p:txBody>
          <a:bodyPr wrap="none" lIns="72000" tIns="0" rIns="0" bIns="0" rtlCol="0">
            <a:spAutoFit/>
          </a:bodyPr>
          <a:lstStyle/>
          <a:p>
            <a:pPr marL="133350" indent="-133350" algn="l">
              <a:buClr>
                <a:schemeClr val="bg1"/>
              </a:buClr>
              <a:buFont typeface="Arial" pitchFamily="34" charset="0"/>
              <a:buChar char="©"/>
              <a:tabLst/>
            </a:pPr>
            <a:r>
              <a:rPr lang="en-US" sz="800" noProof="0" dirty="0" smtClean="0">
                <a:solidFill>
                  <a:schemeClr val="bg1"/>
                </a:solidFill>
              </a:rPr>
              <a:t>2011 SAP AG. All rights reserved.</a:t>
            </a:r>
          </a:p>
        </p:txBody>
      </p:sp>
      <p:sp>
        <p:nvSpPr>
          <p:cNvPr id="34" name="TextBox 33"/>
          <p:cNvSpPr txBox="1"/>
          <p:nvPr/>
        </p:nvSpPr>
        <p:spPr bwMode="gray">
          <a:xfrm>
            <a:off x="8625590" y="6559927"/>
            <a:ext cx="197737" cy="123111"/>
          </a:xfrm>
          <a:prstGeom prst="rect">
            <a:avLst/>
          </a:prstGeom>
          <a:noFill/>
        </p:spPr>
        <p:txBody>
          <a:bodyPr wrap="none" lIns="0" tIns="0" rIns="7200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bg1"/>
                </a:solidFill>
              </a:rPr>
              <a:pPr marL="93663" indent="-93663" algn="r">
                <a:buClr>
                  <a:schemeClr val="accent2"/>
                </a:buClr>
                <a:buFont typeface="Arial" pitchFamily="34" charset="0"/>
                <a:buNone/>
              </a:pPr>
              <a:t>‹#›</a:t>
            </a:fld>
            <a:endParaRPr lang="en-US" sz="800" noProof="0" dirty="0" smtClean="0">
              <a:solidFill>
                <a:schemeClr val="bg1"/>
              </a:solidFil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4" r:id="rId22"/>
    <p:sldLayoutId id="2147483660" r:id="rId23"/>
  </p:sldLayoutIdLst>
  <p:txStyles>
    <p:titleStyle>
      <a:lvl1pPr algn="l" defTabSz="914400" rtl="0" eaLnBrk="1" latinLnBrk="0" hangingPunct="1">
        <a:spcBef>
          <a:spcPct val="0"/>
        </a:spcBef>
        <a:buNone/>
        <a:defRPr sz="2400" b="1" kern="1200">
          <a:solidFill>
            <a:schemeClr val="accent2"/>
          </a:solidFill>
          <a:latin typeface="+mj-lt"/>
          <a:ea typeface="+mj-ea"/>
          <a:cs typeface="+mj-cs"/>
        </a:defRPr>
      </a:lvl1pPr>
    </p:titleStyle>
    <p:body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500"/>
        </a:spcBef>
        <a:buClr>
          <a:schemeClr val="accent1"/>
        </a:buClr>
        <a:buSzPct val="80000"/>
        <a:buFont typeface="Wingdings" pitchFamily="2" charset="2"/>
        <a:buNone/>
        <a:defRPr sz="1800" kern="1200">
          <a:solidFill>
            <a:schemeClr val="tx1"/>
          </a:solidFill>
          <a:latin typeface="+mn-lt"/>
          <a:ea typeface="+mn-ea"/>
          <a:cs typeface="+mn-cs"/>
        </a:defRPr>
      </a:lvl2pPr>
      <a:lvl3pPr marL="269875" indent="-180975" algn="l" defTabSz="914400" rtl="0" eaLnBrk="1" latinLnBrk="0" hangingPunct="1">
        <a:spcBef>
          <a:spcPts val="420"/>
        </a:spcBef>
        <a:buClr>
          <a:schemeClr val="accent1"/>
        </a:buClr>
        <a:buSzPct val="100000"/>
        <a:buFont typeface="Wingdings" pitchFamily="2" charset="2"/>
        <a:buChar char=""/>
        <a:defRPr sz="1600" kern="1200">
          <a:solidFill>
            <a:schemeClr val="tx1"/>
          </a:solidFill>
          <a:latin typeface="+mn-lt"/>
          <a:ea typeface="+mn-ea"/>
          <a:cs typeface="+mn-cs"/>
        </a:defRPr>
      </a:lvl3pPr>
      <a:lvl4pPr marL="447675" indent="-177800" algn="l" defTabSz="914400" rtl="0" eaLnBrk="1" latinLnBrk="0" hangingPunct="1">
        <a:spcBef>
          <a:spcPts val="420"/>
        </a:spcBef>
        <a:buClr>
          <a:schemeClr val="accent2"/>
        </a:buClr>
        <a:buSzPct val="100000"/>
        <a:buFont typeface="Arial" pitchFamily="34" charset="0"/>
        <a:buChar char="–"/>
        <a:defRPr sz="1400" kern="1200">
          <a:solidFill>
            <a:schemeClr val="tx1"/>
          </a:solidFill>
          <a:latin typeface="+mn-lt"/>
          <a:ea typeface="+mn-ea"/>
          <a:cs typeface="+mn-cs"/>
        </a:defRPr>
      </a:lvl4pPr>
      <a:lvl5pPr marL="627063" indent="-179388" algn="l" defTabSz="914400" rtl="0" eaLnBrk="1" latinLnBrk="0" hangingPunct="1">
        <a:spcBef>
          <a:spcPts val="252"/>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7.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image" Target="../media/image12.png"/><Relationship Id="rId1" Type="http://schemas.openxmlformats.org/officeDocument/2006/relationships/slideLayout" Target="../slideLayouts/slideLayout21.xml"/><Relationship Id="rId6" Type="http://schemas.openxmlformats.org/officeDocument/2006/relationships/hyperlink" Target="http://www.google.ca/url?sa=i&amp;rct=j&amp;q=&amp;esrc=s&amp;frm=1&amp;source=images&amp;cd=&amp;cad=rja&amp;docid=aA4THUdHCY002M&amp;tbnid=KtxY0ikZcMUq0M:&amp;ved=0CAUQjRw&amp;url=http://www.nextdesks.com/treadmill-desk&amp;ei=dQnwUqGDFJPwyAHOhIHQCA&amp;bvm=bv.60444564,d.aWc&amp;psig=AFQjCNHdhAEq5nbyCICXaDWoL2JcDbz-zg&amp;ust=1391549148225727" TargetMode="External"/><Relationship Id="rId5" Type="http://schemas.openxmlformats.org/officeDocument/2006/relationships/image" Target="../media/image15.pn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ZA" sz="2800" dirty="0" smtClean="0"/>
              <a:t>Design for Mobile Empowerment in </a:t>
            </a:r>
            <a:br>
              <a:rPr lang="en-ZA" sz="2800" dirty="0" smtClean="0"/>
            </a:br>
            <a:r>
              <a:rPr lang="en-ZA" sz="2800" dirty="0" smtClean="0"/>
              <a:t>South African Education</a:t>
            </a:r>
            <a:endParaRPr lang="en-ZA" sz="2800" dirty="0"/>
          </a:p>
        </p:txBody>
      </p:sp>
      <p:sp>
        <p:nvSpPr>
          <p:cNvPr id="3" name="Subtitle 2"/>
          <p:cNvSpPr>
            <a:spLocks noGrp="1"/>
          </p:cNvSpPr>
          <p:nvPr>
            <p:ph type="subTitle" idx="1"/>
          </p:nvPr>
        </p:nvSpPr>
        <p:spPr/>
        <p:txBody>
          <a:bodyPr/>
          <a:lstStyle/>
          <a:p>
            <a:r>
              <a:rPr lang="en-ZA" i="1" dirty="0" smtClean="0"/>
              <a:t>PDC</a:t>
            </a:r>
          </a:p>
          <a:p>
            <a:r>
              <a:rPr lang="en-ZA" i="1" dirty="0" smtClean="0"/>
              <a:t>Windhoek, Namibia</a:t>
            </a:r>
          </a:p>
          <a:p>
            <a:r>
              <a:rPr lang="en-ZA" dirty="0" smtClean="0"/>
              <a:t>5 Oct 2014</a:t>
            </a:r>
            <a:endParaRPr lang="en-ZA" dirty="0"/>
          </a:p>
        </p:txBody>
      </p:sp>
    </p:spTree>
    <p:extLst>
      <p:ext uri="{BB962C8B-B14F-4D97-AF65-F5344CB8AC3E}">
        <p14:creationId xmlns:p14="http://schemas.microsoft.com/office/powerpoint/2010/main" val="15483960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GB" dirty="0"/>
          </a:p>
        </p:txBody>
      </p:sp>
      <p:sp>
        <p:nvSpPr>
          <p:cNvPr id="5" name="Text Placeholder 4"/>
          <p:cNvSpPr>
            <a:spLocks noGrp="1"/>
          </p:cNvSpPr>
          <p:nvPr>
            <p:ph type="body" sz="quarter" idx="10"/>
          </p:nvPr>
        </p:nvSpPr>
        <p:spPr/>
        <p:txBody>
          <a:bodyPr/>
          <a:lstStyle/>
          <a:p>
            <a:r>
              <a:rPr lang="en-US" sz="2400" b="1" dirty="0"/>
              <a:t>The paper develops </a:t>
            </a:r>
            <a:r>
              <a:rPr lang="en-US" sz="2400" b="1" u="sng" dirty="0"/>
              <a:t>Capability Sensitive Design </a:t>
            </a:r>
            <a:r>
              <a:rPr lang="en-US" sz="2400" b="1" dirty="0"/>
              <a:t>method and captures participation:</a:t>
            </a:r>
          </a:p>
          <a:p>
            <a:pPr marL="457200" indent="-457200">
              <a:buFont typeface="Arial" panose="020B0604020202020204" pitchFamily="34" charset="0"/>
              <a:buChar char="•"/>
            </a:pPr>
            <a:r>
              <a:rPr lang="en-US" sz="2400" b="1" dirty="0"/>
              <a:t>Data gathering phase</a:t>
            </a:r>
          </a:p>
          <a:p>
            <a:pPr marL="457200" indent="-457200">
              <a:buFont typeface="Arial" panose="020B0604020202020204" pitchFamily="34" charset="0"/>
              <a:buChar char="•"/>
            </a:pPr>
            <a:r>
              <a:rPr lang="en-US" sz="2400" b="1" dirty="0"/>
              <a:t>Pluralistic analysis by use of Capability Approach</a:t>
            </a:r>
          </a:p>
          <a:p>
            <a:pPr marL="457200" indent="-457200">
              <a:buFont typeface="Arial" panose="020B0604020202020204" pitchFamily="34" charset="0"/>
              <a:buChar char="•"/>
            </a:pPr>
            <a:r>
              <a:rPr lang="en-US" sz="2400" b="1" dirty="0"/>
              <a:t>Empathy stage of Design Thinking</a:t>
            </a:r>
          </a:p>
          <a:p>
            <a:endParaRPr lang="en-GB" dirty="0"/>
          </a:p>
        </p:txBody>
      </p:sp>
    </p:spTree>
    <p:extLst>
      <p:ext uri="{BB962C8B-B14F-4D97-AF65-F5344CB8AC3E}">
        <p14:creationId xmlns:p14="http://schemas.microsoft.com/office/powerpoint/2010/main" val="744610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Mobile Empowerment</a:t>
            </a:r>
            <a:endParaRPr lang="en-GB" dirty="0"/>
          </a:p>
        </p:txBody>
      </p:sp>
      <p:sp>
        <p:nvSpPr>
          <p:cNvPr id="5" name="Text Placeholder 4"/>
          <p:cNvSpPr>
            <a:spLocks noGrp="1"/>
          </p:cNvSpPr>
          <p:nvPr>
            <p:ph type="body" sz="quarter" idx="10"/>
          </p:nvPr>
        </p:nvSpPr>
        <p:spPr/>
        <p:txBody>
          <a:bodyPr/>
          <a:lstStyle/>
          <a:p>
            <a:pPr marL="457200" indent="-457200">
              <a:buFont typeface="Arial" panose="020B0604020202020204" pitchFamily="34" charset="0"/>
              <a:buChar char="•"/>
            </a:pPr>
            <a:r>
              <a:rPr lang="en-AU" sz="2400" dirty="0">
                <a:latin typeface="Trebuchet MS" panose="020B0603020202020204" pitchFamily="34" charset="0"/>
              </a:rPr>
              <a:t>Empowerment : intersection of agency and existing opportunity structures; where agency consists of the capacity of individuals to make meaningful choices, measured by endowments of psychological, informational, organizational, material, social, financial  and human assets</a:t>
            </a:r>
            <a:r>
              <a:rPr lang="en-AU" sz="2400" dirty="0" smtClean="0">
                <a:latin typeface="Trebuchet MS" panose="020B0603020202020204" pitchFamily="34" charset="0"/>
              </a:rPr>
              <a:t>.</a:t>
            </a:r>
            <a:endParaRPr lang="en-AU" sz="2400" dirty="0">
              <a:latin typeface="Trebuchet MS" panose="020B0603020202020204" pitchFamily="34" charset="0"/>
            </a:endParaRPr>
          </a:p>
          <a:p>
            <a:pPr marL="457200" indent="-457200">
              <a:buFont typeface="Arial" panose="020B0604020202020204" pitchFamily="34" charset="0"/>
              <a:buChar char="•"/>
            </a:pPr>
            <a:r>
              <a:rPr lang="en-US" sz="2400" dirty="0">
                <a:latin typeface="Trebuchet MS" pitchFamily="34" charset="0"/>
              </a:rPr>
              <a:t>Wicked problem: balancing individuals’ need to believe they can cope adequately with events, situations, and/or people confronting them; with organizational objectives such as transparency, governance and accountability.</a:t>
            </a:r>
          </a:p>
        </p:txBody>
      </p:sp>
    </p:spTree>
    <p:extLst>
      <p:ext uri="{BB962C8B-B14F-4D97-AF65-F5344CB8AC3E}">
        <p14:creationId xmlns:p14="http://schemas.microsoft.com/office/powerpoint/2010/main" val="976686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 for Human Development and Empowerment</a:t>
            </a:r>
            <a:endParaRPr lang="en-GB" dirty="0"/>
          </a:p>
        </p:txBody>
      </p:sp>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3251200" y="1639989"/>
            <a:ext cx="5568800" cy="4170902"/>
          </a:xfrm>
        </p:spPr>
      </p:pic>
      <p:sp>
        <p:nvSpPr>
          <p:cNvPr id="6" name="Text Placeholder 5"/>
          <p:cNvSpPr>
            <a:spLocks noGrp="1"/>
          </p:cNvSpPr>
          <p:nvPr>
            <p:ph type="body" sz="quarter" idx="11"/>
          </p:nvPr>
        </p:nvSpPr>
        <p:spPr>
          <a:xfrm>
            <a:off x="293520" y="1692000"/>
            <a:ext cx="2998320" cy="4392000"/>
          </a:xfrm>
        </p:spPr>
        <p:txBody>
          <a:bodyPr/>
          <a:lstStyle/>
          <a:p>
            <a:pPr marL="285750" indent="-285750">
              <a:buFont typeface="Arial" pitchFamily="34" charset="0"/>
              <a:buChar char="•"/>
            </a:pPr>
            <a:r>
              <a:rPr lang="en-GB" b="0" dirty="0" smtClean="0"/>
              <a:t>Shift from neo-classical economics and market liberalism </a:t>
            </a:r>
            <a:r>
              <a:rPr lang="en-GB" b="0" dirty="0"/>
              <a:t>to pluralist human </a:t>
            </a:r>
            <a:r>
              <a:rPr lang="en-GB" b="0" dirty="0" smtClean="0"/>
              <a:t>development </a:t>
            </a:r>
          </a:p>
          <a:p>
            <a:pPr marL="285750" indent="-285750">
              <a:buFont typeface="Arial" pitchFamily="34" charset="0"/>
              <a:buChar char="•"/>
            </a:pPr>
            <a:r>
              <a:rPr lang="en-GB" b="0" i="1" dirty="0" smtClean="0"/>
              <a:t>Capability: </a:t>
            </a:r>
            <a:r>
              <a:rPr lang="en-GB" b="0" dirty="0" smtClean="0"/>
              <a:t>freedom </a:t>
            </a:r>
            <a:r>
              <a:rPr lang="en-GB" b="0" dirty="0"/>
              <a:t>to achieve </a:t>
            </a:r>
            <a:r>
              <a:rPr lang="en-GB" b="0" dirty="0" err="1" smtClean="0"/>
              <a:t>functionings</a:t>
            </a:r>
            <a:r>
              <a:rPr lang="en-GB" b="0" dirty="0" smtClean="0"/>
              <a:t> people have reason to value</a:t>
            </a:r>
          </a:p>
          <a:p>
            <a:pPr marL="555625" lvl="2" indent="-285750">
              <a:buFont typeface="Arial" pitchFamily="34" charset="0"/>
              <a:buChar char="•"/>
            </a:pPr>
            <a:r>
              <a:rPr lang="en-GB" b="0" dirty="0" smtClean="0"/>
              <a:t>Political freedom</a:t>
            </a:r>
          </a:p>
          <a:p>
            <a:pPr marL="555625" lvl="2" indent="-285750">
              <a:buFont typeface="Arial" pitchFamily="34" charset="0"/>
              <a:buChar char="•"/>
            </a:pPr>
            <a:r>
              <a:rPr lang="en-GB" dirty="0"/>
              <a:t>E</a:t>
            </a:r>
            <a:r>
              <a:rPr lang="en-GB" b="0" dirty="0" smtClean="0"/>
              <a:t>conomic facilities</a:t>
            </a:r>
          </a:p>
          <a:p>
            <a:pPr marL="555625" lvl="2" indent="-285750">
              <a:buFont typeface="Arial" pitchFamily="34" charset="0"/>
              <a:buChar char="•"/>
            </a:pPr>
            <a:r>
              <a:rPr lang="en-GB" dirty="0"/>
              <a:t>S</a:t>
            </a:r>
            <a:r>
              <a:rPr lang="en-GB" b="0" dirty="0" smtClean="0"/>
              <a:t>ocial opportunities</a:t>
            </a:r>
          </a:p>
          <a:p>
            <a:pPr marL="555625" lvl="2" indent="-285750">
              <a:buFont typeface="Arial" pitchFamily="34" charset="0"/>
              <a:buChar char="•"/>
            </a:pPr>
            <a:r>
              <a:rPr lang="en-GB" b="0" dirty="0" smtClean="0"/>
              <a:t>Transparency guarantees </a:t>
            </a:r>
            <a:r>
              <a:rPr lang="en-GB" dirty="0"/>
              <a:t>P</a:t>
            </a:r>
            <a:r>
              <a:rPr lang="en-GB" b="0" dirty="0" smtClean="0"/>
              <a:t>rotective </a:t>
            </a:r>
            <a:r>
              <a:rPr lang="en-GB" b="0" dirty="0"/>
              <a:t>security</a:t>
            </a:r>
            <a:endParaRPr lang="en-GB" b="0" dirty="0" smtClean="0"/>
          </a:p>
          <a:p>
            <a:pPr marL="285750" indent="-285750">
              <a:buFont typeface="Arial" pitchFamily="34" charset="0"/>
              <a:buChar char="•"/>
            </a:pPr>
            <a:r>
              <a:rPr lang="en-GB" b="0" dirty="0" smtClean="0"/>
              <a:t>ICT4D: technology as capability extension</a:t>
            </a:r>
            <a:endParaRPr lang="en-GB" b="0" dirty="0"/>
          </a:p>
        </p:txBody>
      </p:sp>
      <p:sp>
        <p:nvSpPr>
          <p:cNvPr id="4" name="Rectangle 3"/>
          <p:cNvSpPr/>
          <p:nvPr/>
        </p:nvSpPr>
        <p:spPr>
          <a:xfrm>
            <a:off x="3293040" y="5865614"/>
            <a:ext cx="1643399" cy="276999"/>
          </a:xfrm>
          <a:prstGeom prst="rect">
            <a:avLst/>
          </a:prstGeom>
        </p:spPr>
        <p:txBody>
          <a:bodyPr wrap="none">
            <a:spAutoFit/>
          </a:bodyPr>
          <a:lstStyle/>
          <a:p>
            <a:pPr fontAlgn="base">
              <a:spcBef>
                <a:spcPct val="50000"/>
              </a:spcBef>
              <a:spcAft>
                <a:spcPct val="0"/>
              </a:spcAft>
              <a:buClr>
                <a:srgbClr val="F0AB00"/>
              </a:buClr>
              <a:buSzPct val="80000"/>
            </a:pPr>
            <a:r>
              <a:rPr lang="en-GB" sz="1200" kern="0" dirty="0" smtClean="0">
                <a:ea typeface="Arial Unicode MS" pitchFamily="34" charset="-128"/>
                <a:cs typeface="Arial Unicode MS" pitchFamily="34" charset="-128"/>
              </a:rPr>
              <a:t>(</a:t>
            </a:r>
            <a:r>
              <a:rPr lang="en-GB" sz="1200" kern="0" dirty="0" err="1" smtClean="0">
                <a:ea typeface="Arial Unicode MS" pitchFamily="34" charset="-128"/>
                <a:cs typeface="Arial Unicode MS" pitchFamily="34" charset="-128"/>
              </a:rPr>
              <a:t>Prinsloo</a:t>
            </a:r>
            <a:r>
              <a:rPr lang="en-GB" sz="1200" kern="0" dirty="0" smtClean="0">
                <a:ea typeface="Arial Unicode MS" pitchFamily="34" charset="-128"/>
                <a:cs typeface="Arial Unicode MS" pitchFamily="34" charset="-128"/>
              </a:rPr>
              <a:t> et al., 2012)</a:t>
            </a:r>
            <a:endParaRPr lang="en-GB" sz="1200" kern="0" dirty="0">
              <a:ea typeface="Arial Unicode MS" pitchFamily="34" charset="-128"/>
              <a:cs typeface="Arial Unicode MS" pitchFamily="34" charset="-128"/>
            </a:endParaRPr>
          </a:p>
        </p:txBody>
      </p:sp>
    </p:spTree>
    <p:extLst>
      <p:ext uri="{BB962C8B-B14F-4D97-AF65-F5344CB8AC3E}">
        <p14:creationId xmlns:p14="http://schemas.microsoft.com/office/powerpoint/2010/main" val="17598417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 Strengths </a:t>
            </a:r>
            <a:r>
              <a:rPr lang="en-GB" dirty="0"/>
              <a:t>and Weaknesses </a:t>
            </a:r>
          </a:p>
        </p:txBody>
      </p:sp>
      <p:sp>
        <p:nvSpPr>
          <p:cNvPr id="5" name="Text Placeholder 4"/>
          <p:cNvSpPr>
            <a:spLocks noGrp="1"/>
          </p:cNvSpPr>
          <p:nvPr>
            <p:ph type="body" sz="quarter" idx="11"/>
          </p:nvPr>
        </p:nvSpPr>
        <p:spPr/>
        <p:txBody>
          <a:bodyPr/>
          <a:lstStyle/>
          <a:p>
            <a:r>
              <a:rPr lang="en-GB" dirty="0" smtClean="0"/>
              <a:t>Weaknesses</a:t>
            </a:r>
          </a:p>
          <a:p>
            <a:pPr marL="171450" indent="-171450">
              <a:spcBef>
                <a:spcPts val="600"/>
              </a:spcBef>
              <a:buFont typeface="Arial" pitchFamily="34" charset="0"/>
              <a:buChar char="•"/>
            </a:pPr>
            <a:r>
              <a:rPr lang="en-GB" sz="1200" b="0" dirty="0"/>
              <a:t>(</a:t>
            </a:r>
            <a:r>
              <a:rPr lang="en-GB" sz="1200" b="0" dirty="0" err="1"/>
              <a:t>Heeks</a:t>
            </a:r>
            <a:r>
              <a:rPr lang="en-GB" sz="1200" b="0" dirty="0"/>
              <a:t> </a:t>
            </a:r>
            <a:r>
              <a:rPr lang="en-GB" sz="1200" b="0" dirty="0" smtClean="0"/>
              <a:t>&amp; </a:t>
            </a:r>
            <a:r>
              <a:rPr lang="en-GB" sz="1200" b="0" dirty="0" err="1"/>
              <a:t>Molla</a:t>
            </a:r>
            <a:r>
              <a:rPr lang="en-GB" sz="1200" b="0" dirty="0"/>
              <a:t>, </a:t>
            </a:r>
            <a:r>
              <a:rPr lang="en-GB" sz="1200" b="0" dirty="0" smtClean="0"/>
              <a:t>2009; </a:t>
            </a:r>
            <a:r>
              <a:rPr lang="en-GB" sz="1200" b="0" dirty="0" err="1" smtClean="0"/>
              <a:t>Zheng</a:t>
            </a:r>
            <a:r>
              <a:rPr lang="en-GB" sz="1200" b="0" dirty="0" smtClean="0"/>
              <a:t> </a:t>
            </a:r>
            <a:r>
              <a:rPr lang="en-GB" sz="1200" b="0" dirty="0"/>
              <a:t>&amp; Stahl, 2011) </a:t>
            </a:r>
            <a:endParaRPr lang="en-GB" sz="1200" b="0" dirty="0" smtClean="0"/>
          </a:p>
          <a:p>
            <a:pPr marL="285750" indent="-285750">
              <a:spcBef>
                <a:spcPts val="600"/>
              </a:spcBef>
              <a:buFont typeface="Arial" pitchFamily="34" charset="0"/>
              <a:buChar char="•"/>
            </a:pPr>
            <a:r>
              <a:rPr lang="en-GB" sz="1600" b="0" dirty="0" smtClean="0"/>
              <a:t>Emphasis on rationality, cerebral, over-analytical</a:t>
            </a:r>
          </a:p>
          <a:p>
            <a:pPr marL="285750" indent="-285750">
              <a:spcBef>
                <a:spcPts val="600"/>
              </a:spcBef>
              <a:buFont typeface="Arial" pitchFamily="34" charset="0"/>
              <a:buChar char="•"/>
            </a:pPr>
            <a:r>
              <a:rPr lang="en-GB" sz="1600" b="0" dirty="0"/>
              <a:t>Assumed individual autonomy and agency. Reluctance to theorize how it may be restricted. </a:t>
            </a:r>
          </a:p>
          <a:p>
            <a:pPr marL="285750" indent="-285750">
              <a:spcBef>
                <a:spcPts val="600"/>
              </a:spcBef>
              <a:buFont typeface="Arial" pitchFamily="34" charset="0"/>
              <a:buChar char="•"/>
            </a:pPr>
            <a:r>
              <a:rPr lang="en-US" sz="1600" b="0" dirty="0"/>
              <a:t>Overlooks embedded aspects of human values and </a:t>
            </a:r>
            <a:r>
              <a:rPr lang="en-US" sz="1600" b="0" dirty="0" smtClean="0"/>
              <a:t>choice</a:t>
            </a:r>
          </a:p>
          <a:p>
            <a:pPr marL="285750" indent="-285750">
              <a:spcBef>
                <a:spcPts val="600"/>
              </a:spcBef>
              <a:buFont typeface="Arial" pitchFamily="34" charset="0"/>
              <a:buChar char="•"/>
            </a:pPr>
            <a:r>
              <a:rPr lang="en-US" sz="1600" b="0" dirty="0" smtClean="0"/>
              <a:t>Emphasis on empowerment individualizes poverty and depoliticizes </a:t>
            </a:r>
            <a:r>
              <a:rPr lang="en-US" sz="1600" b="0" dirty="0"/>
              <a:t>inequality</a:t>
            </a:r>
            <a:r>
              <a:rPr lang="en-US" sz="1600" b="0" dirty="0" smtClean="0"/>
              <a:t> </a:t>
            </a:r>
            <a:endParaRPr lang="en-US" sz="1600" b="0" dirty="0"/>
          </a:p>
          <a:p>
            <a:pPr marL="285750" indent="-285750">
              <a:spcBef>
                <a:spcPts val="600"/>
              </a:spcBef>
              <a:buFont typeface="Arial" pitchFamily="34" charset="0"/>
              <a:buChar char="•"/>
            </a:pPr>
            <a:r>
              <a:rPr lang="en-GB" sz="1600" b="0" dirty="0" smtClean="0"/>
              <a:t>Technology </a:t>
            </a:r>
            <a:r>
              <a:rPr lang="en-GB" sz="1600" b="0" dirty="0"/>
              <a:t>as value-neutral </a:t>
            </a:r>
            <a:r>
              <a:rPr lang="en-GB" sz="1600" b="0" dirty="0" smtClean="0"/>
              <a:t>resource. Simplistic view </a:t>
            </a:r>
            <a:r>
              <a:rPr lang="en-GB" sz="1600" b="0" dirty="0"/>
              <a:t>of </a:t>
            </a:r>
            <a:r>
              <a:rPr lang="en-GB" sz="1600" b="0" dirty="0" smtClean="0"/>
              <a:t>technology. </a:t>
            </a:r>
            <a:endParaRPr lang="en-GB" sz="1600" b="0" dirty="0"/>
          </a:p>
          <a:p>
            <a:pPr marL="285750" indent="-285750">
              <a:spcBef>
                <a:spcPts val="600"/>
              </a:spcBef>
              <a:buFont typeface="Arial" pitchFamily="34" charset="0"/>
              <a:buChar char="•"/>
            </a:pPr>
            <a:r>
              <a:rPr lang="en-GB" sz="1600" b="0" dirty="0" smtClean="0"/>
              <a:t>Applications require </a:t>
            </a:r>
            <a:r>
              <a:rPr lang="en-GB" sz="1600" b="0" dirty="0"/>
              <a:t>i</a:t>
            </a:r>
            <a:r>
              <a:rPr lang="en-GB" sz="1600" b="0" dirty="0" smtClean="0"/>
              <a:t>nterpretation</a:t>
            </a:r>
          </a:p>
          <a:p>
            <a:endParaRPr lang="en-GB" sz="1200" b="0" dirty="0"/>
          </a:p>
          <a:p>
            <a:pPr marL="171450" indent="-171450">
              <a:buFont typeface="Arial" pitchFamily="34" charset="0"/>
              <a:buChar char="•"/>
            </a:pPr>
            <a:endParaRPr lang="en-GB" sz="1200" dirty="0"/>
          </a:p>
        </p:txBody>
      </p:sp>
      <p:sp>
        <p:nvSpPr>
          <p:cNvPr id="6" name="Text Placeholder 3"/>
          <p:cNvSpPr>
            <a:spLocks noGrp="1"/>
          </p:cNvSpPr>
          <p:nvPr>
            <p:ph type="body" sz="quarter" idx="10"/>
          </p:nvPr>
        </p:nvSpPr>
        <p:spPr/>
        <p:txBody>
          <a:bodyPr/>
          <a:lstStyle/>
          <a:p>
            <a:r>
              <a:rPr lang="en-GB" dirty="0" smtClean="0"/>
              <a:t>Strengths</a:t>
            </a:r>
          </a:p>
          <a:p>
            <a:pPr marL="285750" indent="-285750">
              <a:buFont typeface="Arial" pitchFamily="34" charset="0"/>
              <a:buChar char="•"/>
            </a:pPr>
            <a:r>
              <a:rPr lang="en-GB" sz="1600" b="0" dirty="0"/>
              <a:t>Human-centred understanding of development</a:t>
            </a:r>
          </a:p>
          <a:p>
            <a:pPr marL="285750" indent="-285750">
              <a:buFont typeface="Arial" pitchFamily="34" charset="0"/>
              <a:buChar char="•"/>
            </a:pPr>
            <a:r>
              <a:rPr lang="en-US" sz="1600" b="0" dirty="0" smtClean="0"/>
              <a:t>Complex </a:t>
            </a:r>
            <a:r>
              <a:rPr lang="en-US" sz="1600" b="0" dirty="0"/>
              <a:t>notion of </a:t>
            </a:r>
            <a:r>
              <a:rPr lang="en-US" sz="1600" b="0" dirty="0" smtClean="0"/>
              <a:t>freedom. Choice.</a:t>
            </a:r>
          </a:p>
          <a:p>
            <a:pPr marL="285750" indent="-285750">
              <a:buFont typeface="Arial" pitchFamily="34" charset="0"/>
              <a:buChar char="•"/>
            </a:pPr>
            <a:r>
              <a:rPr lang="en-US" sz="1600" b="0" dirty="0"/>
              <a:t>E</a:t>
            </a:r>
            <a:r>
              <a:rPr lang="en-US" sz="1600" b="0" dirty="0" smtClean="0"/>
              <a:t>mpowerment </a:t>
            </a:r>
            <a:r>
              <a:rPr lang="en-US" sz="1600" b="0" dirty="0"/>
              <a:t>and participation </a:t>
            </a:r>
            <a:r>
              <a:rPr lang="en-US" sz="1600" b="0" dirty="0" smtClean="0"/>
              <a:t>key </a:t>
            </a:r>
            <a:r>
              <a:rPr lang="en-US" sz="1600" b="0" dirty="0"/>
              <a:t>in constructing the rational subjectivity needed for exercising </a:t>
            </a:r>
            <a:r>
              <a:rPr lang="en-US" sz="1600" b="0" dirty="0" smtClean="0"/>
              <a:t>choice.</a:t>
            </a:r>
          </a:p>
          <a:p>
            <a:pPr marL="285750" indent="-285750">
              <a:buFont typeface="Arial" pitchFamily="34" charset="0"/>
              <a:buChar char="•"/>
            </a:pPr>
            <a:r>
              <a:rPr lang="en-US" sz="1600" b="0" dirty="0" smtClean="0"/>
              <a:t>Relevance </a:t>
            </a:r>
            <a:r>
              <a:rPr lang="en-US" sz="1600" b="0" dirty="0"/>
              <a:t>of </a:t>
            </a:r>
            <a:r>
              <a:rPr lang="en-US" sz="1600" b="0" dirty="0" smtClean="0"/>
              <a:t>choices, relative to values </a:t>
            </a:r>
            <a:r>
              <a:rPr lang="en-US" sz="1600" b="0" dirty="0"/>
              <a:t>held by </a:t>
            </a:r>
            <a:r>
              <a:rPr lang="en-US" sz="1600" b="0" dirty="0" smtClean="0"/>
              <a:t>individuals, </a:t>
            </a:r>
            <a:r>
              <a:rPr lang="en-US" sz="1600" b="0" dirty="0"/>
              <a:t>is assured through processes of participation.</a:t>
            </a:r>
            <a:endParaRPr lang="en-GB" sz="1600" b="0" dirty="0"/>
          </a:p>
          <a:p>
            <a:pPr marL="285750" lvl="1" indent="-285750">
              <a:buFont typeface="Arial" pitchFamily="34" charset="0"/>
              <a:buChar char="•"/>
            </a:pPr>
            <a:r>
              <a:rPr lang="en-GB" sz="1600" dirty="0" smtClean="0"/>
              <a:t>“Degrees of empowerment” </a:t>
            </a:r>
          </a:p>
          <a:p>
            <a:pPr marL="555625" lvl="2" indent="-285750">
              <a:buFont typeface="Arial" pitchFamily="34" charset="0"/>
              <a:buChar char="•"/>
            </a:pPr>
            <a:r>
              <a:rPr lang="de-DE" sz="1200" dirty="0" smtClean="0"/>
              <a:t>(</a:t>
            </a:r>
            <a:r>
              <a:rPr lang="de-DE" sz="1200" dirty="0"/>
              <a:t>Alsop &amp; Heinsohn, 2005; Kleine et al., 2012) </a:t>
            </a:r>
            <a:endParaRPr lang="en-GB" sz="1200" dirty="0" smtClean="0"/>
          </a:p>
          <a:p>
            <a:pPr marL="555625" lvl="2" indent="-285750">
              <a:buFont typeface="Arial" pitchFamily="34" charset="0"/>
              <a:buChar char="•"/>
            </a:pPr>
            <a:r>
              <a:rPr lang="en-GB" dirty="0" smtClean="0"/>
              <a:t>Empowerment</a:t>
            </a:r>
            <a:r>
              <a:rPr lang="en-GB" dirty="0"/>
              <a:t>: intersection of agency (i.e. “the capacity to make meaningful choices”) and existing opportunity structures</a:t>
            </a:r>
          </a:p>
          <a:p>
            <a:pPr marL="555625" lvl="2" indent="-285750">
              <a:buFont typeface="Arial" pitchFamily="34" charset="0"/>
              <a:buChar char="•"/>
            </a:pPr>
            <a:endParaRPr lang="en-GB" dirty="0" smtClean="0"/>
          </a:p>
        </p:txBody>
      </p:sp>
    </p:spTree>
    <p:extLst>
      <p:ext uri="{BB962C8B-B14F-4D97-AF65-F5344CB8AC3E}">
        <p14:creationId xmlns:p14="http://schemas.microsoft.com/office/powerpoint/2010/main" val="20756449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DT for Industrial Change and Innovation</a:t>
            </a:r>
            <a:endParaRPr lang="en-GB" dirty="0"/>
          </a:p>
        </p:txBody>
      </p:sp>
      <p:sp>
        <p:nvSpPr>
          <p:cNvPr id="3" name="Text Placeholder 2"/>
          <p:cNvSpPr>
            <a:spLocks noGrp="1"/>
          </p:cNvSpPr>
          <p:nvPr>
            <p:ph type="body" sz="quarter" idx="10"/>
          </p:nvPr>
        </p:nvSpPr>
        <p:spPr/>
        <p:txBody>
          <a:bodyPr/>
          <a:lstStyle/>
          <a:p>
            <a:pPr marL="285750" indent="-285750">
              <a:buFont typeface="Arial" pitchFamily="34" charset="0"/>
              <a:buChar char="•"/>
            </a:pPr>
            <a:r>
              <a:rPr lang="en-GB" b="0" dirty="0" smtClean="0"/>
              <a:t>Industrial shift mandates improved innovation process:</a:t>
            </a:r>
          </a:p>
          <a:p>
            <a:pPr marL="555625" lvl="2" indent="-285750">
              <a:buFont typeface="Arial" pitchFamily="34" charset="0"/>
              <a:buChar char="•"/>
            </a:pPr>
            <a:r>
              <a:rPr lang="en-GB" dirty="0"/>
              <a:t>F</a:t>
            </a:r>
            <a:r>
              <a:rPr lang="en-GB" b="0" dirty="0" smtClean="0"/>
              <a:t>luid </a:t>
            </a:r>
            <a:r>
              <a:rPr lang="en-GB" b="0" dirty="0"/>
              <a:t>organizational </a:t>
            </a:r>
            <a:r>
              <a:rPr lang="en-GB" b="0" dirty="0" smtClean="0"/>
              <a:t>structures</a:t>
            </a:r>
          </a:p>
          <a:p>
            <a:pPr marL="555625" lvl="2" indent="-285750">
              <a:buFont typeface="Arial" pitchFamily="34" charset="0"/>
              <a:buChar char="•"/>
            </a:pPr>
            <a:r>
              <a:rPr lang="en-GB" dirty="0"/>
              <a:t>E</a:t>
            </a:r>
            <a:r>
              <a:rPr lang="en-GB" b="0" dirty="0" smtClean="0"/>
              <a:t>conomy </a:t>
            </a:r>
            <a:r>
              <a:rPr lang="en-GB" b="0" dirty="0"/>
              <a:t>of signs and </a:t>
            </a:r>
            <a:r>
              <a:rPr lang="en-GB" b="0" dirty="0" smtClean="0"/>
              <a:t>meanings</a:t>
            </a:r>
          </a:p>
          <a:p>
            <a:pPr marL="555625" lvl="2" indent="-285750">
              <a:buFont typeface="Arial" pitchFamily="34" charset="0"/>
              <a:buChar char="•"/>
            </a:pPr>
            <a:r>
              <a:rPr lang="en-GB" dirty="0"/>
              <a:t>P</a:t>
            </a:r>
            <a:r>
              <a:rPr lang="en-GB" b="0" dirty="0" smtClean="0"/>
              <a:t>roduct </a:t>
            </a:r>
            <a:r>
              <a:rPr lang="en-GB" b="0" dirty="0"/>
              <a:t>saturation</a:t>
            </a:r>
            <a:endParaRPr lang="en-GB" b="0" dirty="0" smtClean="0"/>
          </a:p>
          <a:p>
            <a:pPr marL="285750" indent="-285750">
              <a:buFont typeface="Arial" pitchFamily="34" charset="0"/>
              <a:buChar char="•"/>
            </a:pPr>
            <a:r>
              <a:rPr lang="en-US" b="0" dirty="0" smtClean="0"/>
              <a:t>Design: discipline </a:t>
            </a:r>
            <a:r>
              <a:rPr lang="en-US" b="0" dirty="0"/>
              <a:t>with </a:t>
            </a:r>
            <a:r>
              <a:rPr lang="en-US" b="0" dirty="0" smtClean="0"/>
              <a:t>“fragmented </a:t>
            </a:r>
            <a:r>
              <a:rPr lang="en-US" b="0" dirty="0"/>
              <a:t>core</a:t>
            </a:r>
            <a:r>
              <a:rPr lang="en-US" b="0" dirty="0" smtClean="0"/>
              <a:t>”:</a:t>
            </a:r>
          </a:p>
          <a:p>
            <a:pPr marL="555625" lvl="2" indent="-285750">
              <a:buFont typeface="Arial" pitchFamily="34" charset="0"/>
              <a:buChar char="•"/>
            </a:pPr>
            <a:r>
              <a:rPr lang="en-US" dirty="0" smtClean="0"/>
              <a:t>Move away from primary concern </a:t>
            </a:r>
            <a:r>
              <a:rPr lang="en-US" dirty="0"/>
              <a:t>with </a:t>
            </a:r>
            <a:r>
              <a:rPr lang="en-US" dirty="0" smtClean="0"/>
              <a:t>materiality</a:t>
            </a:r>
          </a:p>
          <a:p>
            <a:pPr marL="555625" lvl="2" indent="-285750">
              <a:buFont typeface="Arial" pitchFamily="34" charset="0"/>
              <a:buChar char="•"/>
            </a:pPr>
            <a:r>
              <a:rPr lang="en-US" dirty="0"/>
              <a:t>Shift f</a:t>
            </a:r>
            <a:r>
              <a:rPr lang="en-US" dirty="0" smtClean="0"/>
              <a:t>rom normative </a:t>
            </a:r>
            <a:r>
              <a:rPr lang="en-US" dirty="0"/>
              <a:t>discourse about </a:t>
            </a:r>
            <a:r>
              <a:rPr lang="en-US" dirty="0" smtClean="0"/>
              <a:t>optimality, esthetics; </a:t>
            </a:r>
            <a:r>
              <a:rPr lang="en-US" dirty="0"/>
              <a:t>to an embedded practice of </a:t>
            </a:r>
            <a:r>
              <a:rPr lang="en-US" dirty="0" smtClean="0"/>
              <a:t>research-in-action</a:t>
            </a:r>
          </a:p>
          <a:p>
            <a:pPr marL="555625" lvl="2" indent="-285750">
              <a:buFont typeface="Arial" pitchFamily="34" charset="0"/>
              <a:buChar char="•"/>
            </a:pPr>
            <a:r>
              <a:rPr lang="en-US" dirty="0" smtClean="0"/>
              <a:t>Discipline transcended origins </a:t>
            </a:r>
            <a:r>
              <a:rPr lang="en-US" dirty="0"/>
              <a:t>as an artistic, studio-based practice and moved firmly into managerial practice</a:t>
            </a:r>
            <a:endParaRPr lang="en-GB" b="0" dirty="0" smtClean="0"/>
          </a:p>
          <a:p>
            <a:pPr marL="285750" indent="-285750">
              <a:buFont typeface="Arial" pitchFamily="34" charset="0"/>
              <a:buChar char="•"/>
            </a:pPr>
            <a:endParaRPr lang="en-GB" b="0" dirty="0"/>
          </a:p>
        </p:txBody>
      </p:sp>
    </p:spTree>
    <p:extLst>
      <p:ext uri="{BB962C8B-B14F-4D97-AF65-F5344CB8AC3E}">
        <p14:creationId xmlns:p14="http://schemas.microsoft.com/office/powerpoint/2010/main" val="35513725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DT Strengths and Weaknesses</a:t>
            </a:r>
            <a:endParaRPr lang="en-GB" dirty="0"/>
          </a:p>
        </p:txBody>
      </p:sp>
      <p:sp>
        <p:nvSpPr>
          <p:cNvPr id="3" name="Text Placeholder 2"/>
          <p:cNvSpPr>
            <a:spLocks noGrp="1"/>
          </p:cNvSpPr>
          <p:nvPr>
            <p:ph type="body" sz="quarter" idx="10"/>
          </p:nvPr>
        </p:nvSpPr>
        <p:spPr/>
        <p:txBody>
          <a:bodyPr/>
          <a:lstStyle/>
          <a:p>
            <a:r>
              <a:rPr lang="en-US" dirty="0" smtClean="0"/>
              <a:t>Strengths</a:t>
            </a:r>
          </a:p>
          <a:p>
            <a:pPr marL="285750" indent="-285750">
              <a:buFont typeface="Arial" pitchFamily="34" charset="0"/>
              <a:buChar char="•"/>
            </a:pPr>
            <a:r>
              <a:rPr lang="en-US" sz="1600" b="0" dirty="0"/>
              <a:t>F</a:t>
            </a:r>
            <a:r>
              <a:rPr lang="en-US" sz="1600" b="0" dirty="0" smtClean="0"/>
              <a:t>rames </a:t>
            </a:r>
            <a:r>
              <a:rPr lang="en-US" sz="1600" b="0" dirty="0"/>
              <a:t>organizational problems as design problems </a:t>
            </a:r>
          </a:p>
          <a:p>
            <a:pPr marL="555625" lvl="2" indent="-285750">
              <a:buFont typeface="Arial" pitchFamily="34" charset="0"/>
              <a:buChar char="•"/>
            </a:pPr>
            <a:r>
              <a:rPr lang="en-US" sz="1400" dirty="0"/>
              <a:t>(Brown &amp; Wyatt, 2010; Brown, 2008; </a:t>
            </a:r>
            <a:r>
              <a:rPr lang="en-US" sz="1400" dirty="0" err="1"/>
              <a:t>Plattner</a:t>
            </a:r>
            <a:r>
              <a:rPr lang="en-US" sz="1400" dirty="0"/>
              <a:t>, </a:t>
            </a:r>
            <a:r>
              <a:rPr lang="en-US" sz="1400" dirty="0" err="1"/>
              <a:t>Meinel</a:t>
            </a:r>
            <a:r>
              <a:rPr lang="en-US" sz="1400" dirty="0"/>
              <a:t>, &amp; </a:t>
            </a:r>
            <a:r>
              <a:rPr lang="en-US" sz="1400" dirty="0" err="1"/>
              <a:t>Leifer</a:t>
            </a:r>
            <a:r>
              <a:rPr lang="en-US" sz="1400" dirty="0"/>
              <a:t>, 2010)</a:t>
            </a:r>
          </a:p>
          <a:p>
            <a:pPr marL="285750" indent="-285750">
              <a:buFont typeface="Arial" pitchFamily="34" charset="0"/>
              <a:buChar char="•"/>
            </a:pPr>
            <a:r>
              <a:rPr lang="en-US" sz="1600" b="0" dirty="0"/>
              <a:t>Enables managers to balance resource demands of creative exploration with benefits to </a:t>
            </a:r>
            <a:r>
              <a:rPr lang="en-US" sz="1600" b="0" dirty="0" smtClean="0"/>
              <a:t>bottom </a:t>
            </a:r>
            <a:r>
              <a:rPr lang="en-US" sz="1600" b="0" dirty="0"/>
              <a:t>line </a:t>
            </a:r>
          </a:p>
          <a:p>
            <a:pPr marL="285750" indent="-285750">
              <a:buFont typeface="Arial" pitchFamily="34" charset="0"/>
              <a:buChar char="•"/>
            </a:pPr>
            <a:r>
              <a:rPr lang="en-US" sz="1600" b="0" dirty="0"/>
              <a:t>Embodiment and </a:t>
            </a:r>
            <a:r>
              <a:rPr lang="en-US" sz="1600" b="0" dirty="0" smtClean="0"/>
              <a:t>being-in-the-world as </a:t>
            </a:r>
            <a:r>
              <a:rPr lang="en-US" sz="1600" b="0" dirty="0"/>
              <a:t>key conditions for knowing-in-action and </a:t>
            </a:r>
            <a:r>
              <a:rPr lang="en-US" sz="1600" b="0" dirty="0" smtClean="0"/>
              <a:t>transforming practice</a:t>
            </a:r>
            <a:endParaRPr lang="en-US" sz="1600" b="0" dirty="0"/>
          </a:p>
          <a:p>
            <a:pPr marL="285750" indent="-285750">
              <a:buFont typeface="Arial" pitchFamily="34" charset="0"/>
              <a:buChar char="•"/>
            </a:pPr>
            <a:r>
              <a:rPr lang="en-US" sz="1600" b="0" dirty="0"/>
              <a:t>De-politicized critique of managerial practice and process-oriented approach for addressing that </a:t>
            </a:r>
            <a:r>
              <a:rPr lang="en-US" sz="1600" b="0" dirty="0" smtClean="0"/>
              <a:t>critique</a:t>
            </a:r>
            <a:endParaRPr lang="en-GB" sz="1600" b="0" dirty="0" smtClean="0"/>
          </a:p>
          <a:p>
            <a:pPr marL="285750" indent="-285750">
              <a:buFont typeface="Arial" pitchFamily="34" charset="0"/>
              <a:buChar char="•"/>
            </a:pPr>
            <a:r>
              <a:rPr lang="en-US" sz="1600" b="0" dirty="0" smtClean="0"/>
              <a:t>Curbs over-reliance </a:t>
            </a:r>
            <a:r>
              <a:rPr lang="en-US" sz="1600" b="0" dirty="0"/>
              <a:t>on analysis</a:t>
            </a:r>
            <a:endParaRPr lang="en-GB" sz="1600" b="0" dirty="0"/>
          </a:p>
        </p:txBody>
      </p:sp>
      <p:sp>
        <p:nvSpPr>
          <p:cNvPr id="8" name="Text Placeholder 7"/>
          <p:cNvSpPr>
            <a:spLocks noGrp="1"/>
          </p:cNvSpPr>
          <p:nvPr>
            <p:ph type="body" sz="quarter" idx="11"/>
          </p:nvPr>
        </p:nvSpPr>
        <p:spPr>
          <a:xfrm>
            <a:off x="4654800" y="1668553"/>
            <a:ext cx="4165200" cy="4392000"/>
          </a:xfrm>
        </p:spPr>
        <p:txBody>
          <a:bodyPr/>
          <a:lstStyle/>
          <a:p>
            <a:r>
              <a:rPr lang="en-GB" dirty="0" smtClean="0"/>
              <a:t>Weaknesses</a:t>
            </a:r>
          </a:p>
          <a:p>
            <a:pPr marL="285750" indent="-285750">
              <a:buFont typeface="Arial" pitchFamily="34" charset="0"/>
              <a:buChar char="•"/>
            </a:pPr>
            <a:r>
              <a:rPr lang="en-US" b="0" dirty="0" smtClean="0"/>
              <a:t>Fails </a:t>
            </a:r>
            <a:r>
              <a:rPr lang="en-US" b="0" dirty="0"/>
              <a:t>to reference wider theories of the </a:t>
            </a:r>
            <a:r>
              <a:rPr lang="en-US" b="0" dirty="0" smtClean="0"/>
              <a:t>social</a:t>
            </a:r>
          </a:p>
          <a:p>
            <a:pPr marL="285750" indent="-285750">
              <a:buFont typeface="Arial" pitchFamily="34" charset="0"/>
              <a:buChar char="•"/>
            </a:pPr>
            <a:r>
              <a:rPr lang="en-US" b="0" dirty="0" smtClean="0"/>
              <a:t>Misses </a:t>
            </a:r>
            <a:r>
              <a:rPr lang="en-US" b="0" dirty="0"/>
              <a:t>opportunities to capture fully </a:t>
            </a:r>
            <a:r>
              <a:rPr lang="en-US" b="0" dirty="0" smtClean="0"/>
              <a:t>context </a:t>
            </a:r>
            <a:r>
              <a:rPr lang="en-US" b="0" dirty="0"/>
              <a:t>where the designer is </a:t>
            </a:r>
            <a:r>
              <a:rPr lang="en-US" b="0" dirty="0" smtClean="0"/>
              <a:t>intervening</a:t>
            </a:r>
          </a:p>
          <a:p>
            <a:pPr marL="285750" indent="-285750">
              <a:buFont typeface="Arial" pitchFamily="34" charset="0"/>
              <a:buChar char="•"/>
            </a:pPr>
            <a:r>
              <a:rPr lang="en-US" b="0" dirty="0" smtClean="0"/>
              <a:t>Although </a:t>
            </a:r>
            <a:r>
              <a:rPr lang="en-US" b="0" dirty="0"/>
              <a:t>empathy with users is fundamental within DT, </a:t>
            </a:r>
            <a:r>
              <a:rPr lang="en-US" b="0" dirty="0" smtClean="0"/>
              <a:t>designer/researcher </a:t>
            </a:r>
            <a:r>
              <a:rPr lang="en-US" b="0" dirty="0"/>
              <a:t>is often framed as </a:t>
            </a:r>
            <a:r>
              <a:rPr lang="en-US" b="0" dirty="0" smtClean="0"/>
              <a:t>agent </a:t>
            </a:r>
            <a:r>
              <a:rPr lang="en-US" b="0" dirty="0"/>
              <a:t>of </a:t>
            </a:r>
            <a:r>
              <a:rPr lang="en-US" b="0" dirty="0" smtClean="0"/>
              <a:t>change</a:t>
            </a:r>
          </a:p>
          <a:p>
            <a:pPr marL="555625" lvl="2" indent="-285750">
              <a:buFont typeface="Arial" pitchFamily="34" charset="0"/>
              <a:buChar char="•"/>
            </a:pPr>
            <a:r>
              <a:rPr lang="en-US" dirty="0"/>
              <a:t>outdated perception within social </a:t>
            </a:r>
            <a:r>
              <a:rPr lang="en-US" dirty="0" smtClean="0"/>
              <a:t>sciences</a:t>
            </a:r>
            <a:endParaRPr lang="en-GB" b="0" dirty="0"/>
          </a:p>
        </p:txBody>
      </p:sp>
    </p:spTree>
    <p:extLst>
      <p:ext uri="{BB962C8B-B14F-4D97-AF65-F5344CB8AC3E}">
        <p14:creationId xmlns:p14="http://schemas.microsoft.com/office/powerpoint/2010/main" val="25871753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t="31152" b="31152"/>
          <a:stretch>
            <a:fillRect/>
          </a:stretch>
        </p:blipFill>
        <p:spPr>
          <a:xfrm>
            <a:off x="314960" y="161925"/>
            <a:ext cx="8496300" cy="2135188"/>
          </a:xfrm>
        </p:spPr>
      </p:pic>
      <p:sp>
        <p:nvSpPr>
          <p:cNvPr id="3" name="Title 2"/>
          <p:cNvSpPr>
            <a:spLocks noGrp="1"/>
          </p:cNvSpPr>
          <p:nvPr>
            <p:ph type="title"/>
          </p:nvPr>
        </p:nvSpPr>
        <p:spPr>
          <a:xfrm>
            <a:off x="324000" y="699920"/>
            <a:ext cx="4908400" cy="756000"/>
          </a:xfrm>
        </p:spPr>
        <p:txBody>
          <a:bodyPr/>
          <a:lstStyle/>
          <a:p>
            <a:r>
              <a:rPr lang="en-US" sz="3200" dirty="0" smtClean="0">
                <a:solidFill>
                  <a:schemeClr val="tx1"/>
                </a:solidFill>
              </a:rPr>
              <a:t>Design Thinking Process</a:t>
            </a:r>
            <a:endParaRPr lang="en-GB" sz="3200" dirty="0">
              <a:solidFill>
                <a:schemeClr val="tx1"/>
              </a:solidFill>
            </a:endParaRPr>
          </a:p>
        </p:txBody>
      </p:sp>
      <p:sp>
        <p:nvSpPr>
          <p:cNvPr id="4" name="Text Placeholder 3"/>
          <p:cNvSpPr>
            <a:spLocks noGrp="1"/>
          </p:cNvSpPr>
          <p:nvPr>
            <p:ph type="body" sz="quarter" idx="10"/>
          </p:nvPr>
        </p:nvSpPr>
        <p:spPr>
          <a:xfrm>
            <a:off x="324000" y="2297112"/>
            <a:ext cx="8494713" cy="3226705"/>
          </a:xfrm>
        </p:spPr>
        <p:txBody>
          <a:bodyPr/>
          <a:lstStyle/>
          <a:p>
            <a:pPr marL="285750" indent="-285750">
              <a:spcBef>
                <a:spcPts val="600"/>
              </a:spcBef>
              <a:buFont typeface="Arial" pitchFamily="34" charset="0"/>
              <a:buChar char="•"/>
            </a:pPr>
            <a:r>
              <a:rPr lang="en-GB" dirty="0"/>
              <a:t>Innovation consultancies: IDEO, Intuit, etc.</a:t>
            </a:r>
          </a:p>
          <a:p>
            <a:pPr marL="285750" indent="-285750">
              <a:spcBef>
                <a:spcPts val="600"/>
              </a:spcBef>
              <a:buFont typeface="Arial" pitchFamily="34" charset="0"/>
              <a:buChar char="•"/>
            </a:pPr>
            <a:r>
              <a:rPr lang="en-GB" dirty="0" err="1"/>
              <a:t>d.school</a:t>
            </a:r>
            <a:r>
              <a:rPr lang="en-GB" dirty="0"/>
              <a:t>, Stanford University, CA </a:t>
            </a:r>
          </a:p>
          <a:p>
            <a:pPr marL="285750" indent="-285750">
              <a:spcBef>
                <a:spcPts val="600"/>
              </a:spcBef>
              <a:buFont typeface="Arial" pitchFamily="34" charset="0"/>
              <a:buChar char="•"/>
            </a:pPr>
            <a:r>
              <a:rPr lang="en-GB" dirty="0"/>
              <a:t>D-School, HPI, Potsdam, </a:t>
            </a:r>
            <a:r>
              <a:rPr lang="en-GB" dirty="0" smtClean="0"/>
              <a:t>Germany</a:t>
            </a:r>
            <a:endParaRPr lang="en-GB" dirty="0"/>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557" y="3337276"/>
            <a:ext cx="7854043" cy="2638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21397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Hybrid Approach: Capability-Sensitive Design</a:t>
            </a:r>
          </a:p>
        </p:txBody>
      </p:sp>
      <p:sp>
        <p:nvSpPr>
          <p:cNvPr id="3" name="Text Placeholder 2"/>
          <p:cNvSpPr>
            <a:spLocks noGrp="1"/>
          </p:cNvSpPr>
          <p:nvPr>
            <p:ph type="body" sz="quarter" idx="10"/>
          </p:nvPr>
        </p:nvSpPr>
        <p:spPr/>
        <p:txBody>
          <a:bodyPr/>
          <a:lstStyle/>
          <a:p>
            <a:r>
              <a:rPr lang="en-GB" b="0" i="1" dirty="0"/>
              <a:t>Design Thinking is about the creation of, as well as adaptive use of a body-of-behaviours and values. This goal stands in sharp contrast to, while complimentary to, the predominant disciplinary model based on the creation and validation of a body-of-knowledge. </a:t>
            </a:r>
            <a:r>
              <a:rPr lang="en-GB" b="0" dirty="0"/>
              <a:t>(</a:t>
            </a:r>
            <a:r>
              <a:rPr lang="en-GB" b="0" dirty="0" err="1"/>
              <a:t>Plattner</a:t>
            </a:r>
            <a:r>
              <a:rPr lang="en-GB" b="0" dirty="0"/>
              <a:t> et al., 2010</a:t>
            </a:r>
            <a:r>
              <a:rPr lang="en-GB" b="0" dirty="0" smtClean="0"/>
              <a:t>)</a:t>
            </a:r>
          </a:p>
          <a:p>
            <a:pPr marL="285750" indent="-285750">
              <a:buFont typeface="Arial" pitchFamily="34" charset="0"/>
              <a:buChar char="•"/>
            </a:pPr>
            <a:r>
              <a:rPr lang="en-GB" b="0" dirty="0"/>
              <a:t>as a </a:t>
            </a:r>
            <a:r>
              <a:rPr lang="en-GB" b="0" u="sng" dirty="0"/>
              <a:t>body of research behaviours for innovation</a:t>
            </a:r>
            <a:r>
              <a:rPr lang="en-GB" b="0" dirty="0"/>
              <a:t>, </a:t>
            </a:r>
            <a:r>
              <a:rPr lang="en-GB" b="0" dirty="0" smtClean="0"/>
              <a:t>DT can </a:t>
            </a:r>
            <a:r>
              <a:rPr lang="en-GB" b="0" dirty="0"/>
              <a:t>be aligned with the </a:t>
            </a:r>
            <a:r>
              <a:rPr lang="en-GB" b="0" u="sng" dirty="0" smtClean="0"/>
              <a:t>body-of-knowledge</a:t>
            </a:r>
            <a:r>
              <a:rPr lang="en-GB" b="0" dirty="0" smtClean="0"/>
              <a:t> </a:t>
            </a:r>
            <a:r>
              <a:rPr lang="en-GB" b="0" dirty="0"/>
              <a:t>derived through the CA </a:t>
            </a:r>
            <a:endParaRPr lang="en-GB" b="0" dirty="0" smtClean="0"/>
          </a:p>
          <a:p>
            <a:pPr marL="285750" indent="-285750">
              <a:buFont typeface="Arial" pitchFamily="34" charset="0"/>
              <a:buChar char="•"/>
            </a:pPr>
            <a:r>
              <a:rPr lang="en-GB" b="0" dirty="0"/>
              <a:t>CA can serve as a useful framework for scoping out the problem space for the design of transformative ICTs. </a:t>
            </a:r>
            <a:endParaRPr lang="en-GB" b="0" dirty="0" smtClean="0"/>
          </a:p>
          <a:p>
            <a:pPr marL="285750" indent="-285750">
              <a:buFont typeface="Arial" pitchFamily="34" charset="0"/>
              <a:buChar char="•"/>
            </a:pPr>
            <a:r>
              <a:rPr lang="en-GB" b="0" dirty="0" smtClean="0"/>
              <a:t>DT operationalizes </a:t>
            </a:r>
            <a:r>
              <a:rPr lang="en-GB" b="0" dirty="0"/>
              <a:t>the translation of the problem </a:t>
            </a:r>
            <a:r>
              <a:rPr lang="en-GB" b="0" dirty="0" smtClean="0"/>
              <a:t>space into the solution space</a:t>
            </a:r>
          </a:p>
          <a:p>
            <a:pPr marL="285750" indent="-285750">
              <a:buFont typeface="Arial" pitchFamily="34" charset="0"/>
              <a:buChar char="•"/>
            </a:pPr>
            <a:r>
              <a:rPr lang="en-GB" b="0" dirty="0" smtClean="0"/>
              <a:t>iterative </a:t>
            </a:r>
            <a:r>
              <a:rPr lang="en-GB" b="0" dirty="0"/>
              <a:t>alignment of both spaces </a:t>
            </a:r>
            <a:endParaRPr lang="en-GB" b="0" dirty="0" smtClean="0"/>
          </a:p>
          <a:p>
            <a:pPr marL="285750" indent="-285750">
              <a:buFont typeface="Arial" pitchFamily="34" charset="0"/>
              <a:buChar char="•"/>
            </a:pPr>
            <a:r>
              <a:rPr lang="en-GB" b="0" dirty="0" smtClean="0"/>
              <a:t>Hybrid approach develops understanding of empowerment and choice by combining the strengths of CA and DT</a:t>
            </a:r>
            <a:endParaRPr lang="en-GB" dirty="0"/>
          </a:p>
        </p:txBody>
      </p:sp>
    </p:spTree>
    <p:extLst>
      <p:ext uri="{BB962C8B-B14F-4D97-AF65-F5344CB8AC3E}">
        <p14:creationId xmlns:p14="http://schemas.microsoft.com/office/powerpoint/2010/main" val="26531804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smtClean="0"/>
              <a:t>Knowledge in Design Thinking</a:t>
            </a:r>
            <a:endParaRPr lang="en-GB" dirty="0"/>
          </a:p>
        </p:txBody>
      </p:sp>
      <p:sp>
        <p:nvSpPr>
          <p:cNvPr id="13" name="TextBox 12"/>
          <p:cNvSpPr txBox="1"/>
          <p:nvPr/>
        </p:nvSpPr>
        <p:spPr>
          <a:xfrm>
            <a:off x="7020560" y="836712"/>
            <a:ext cx="2042160" cy="276999"/>
          </a:xfrm>
          <a:prstGeom prst="rect">
            <a:avLst/>
          </a:prstGeom>
          <a:noFill/>
        </p:spPr>
        <p:txBody>
          <a:bodyPr wrap="square" rtlCol="0">
            <a:spAutoFit/>
          </a:bodyPr>
          <a:lstStyle/>
          <a:p>
            <a:pPr fontAlgn="base">
              <a:spcBef>
                <a:spcPct val="50000"/>
              </a:spcBef>
              <a:spcAft>
                <a:spcPct val="0"/>
              </a:spcAft>
              <a:buClr>
                <a:srgbClr val="F0AB00"/>
              </a:buClr>
              <a:buSzPct val="80000"/>
            </a:pPr>
            <a:r>
              <a:rPr lang="en-GB" sz="1200" kern="0" dirty="0" smtClean="0">
                <a:ea typeface="Arial Unicode MS" pitchFamily="34" charset="-128"/>
                <a:cs typeface="Arial Unicode MS" pitchFamily="34" charset="-128"/>
              </a:rPr>
              <a:t>(</a:t>
            </a:r>
            <a:r>
              <a:rPr lang="en-GB" sz="1200" kern="0" dirty="0" err="1" smtClean="0">
                <a:ea typeface="Arial Unicode MS" pitchFamily="34" charset="-128"/>
                <a:cs typeface="Arial Unicode MS" pitchFamily="34" charset="-128"/>
              </a:rPr>
              <a:t>Thoring</a:t>
            </a:r>
            <a:r>
              <a:rPr lang="en-GB" sz="1200" kern="0" dirty="0" smtClean="0">
                <a:ea typeface="Arial Unicode MS" pitchFamily="34" charset="-128"/>
                <a:cs typeface="Arial Unicode MS" pitchFamily="34" charset="-128"/>
              </a:rPr>
              <a:t> and Muller, 2011)</a:t>
            </a:r>
          </a:p>
        </p:txBody>
      </p:sp>
      <p:pic>
        <p:nvPicPr>
          <p:cNvPr id="11" name="Picture 27"/>
          <p:cNvPicPr>
            <a:picLocks noChangeAspect="1" noChangeArrowheads="1"/>
          </p:cNvPicPr>
          <p:nvPr/>
        </p:nvPicPr>
        <p:blipFill rotWithShape="1">
          <a:blip r:embed="rId2">
            <a:extLst>
              <a:ext uri="{28A0092B-C50C-407E-A947-70E740481C1C}">
                <a14:useLocalDpi xmlns:a14="http://schemas.microsoft.com/office/drawing/2010/main" val="0"/>
              </a:ext>
            </a:extLst>
          </a:blip>
          <a:srcRect r="1944"/>
          <a:stretch/>
        </p:blipFill>
        <p:spPr bwMode="auto">
          <a:xfrm>
            <a:off x="303773" y="1340768"/>
            <a:ext cx="8640959" cy="4867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2018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POV Syntax</a:t>
            </a:r>
            <a:endParaRPr lang="en-ZA" b="1" dirty="0"/>
          </a:p>
        </p:txBody>
      </p:sp>
      <p:sp>
        <p:nvSpPr>
          <p:cNvPr id="3" name="Content Placeholder 2"/>
          <p:cNvSpPr>
            <a:spLocks noGrp="1"/>
          </p:cNvSpPr>
          <p:nvPr>
            <p:ph idx="1"/>
          </p:nvPr>
        </p:nvSpPr>
        <p:spPr>
          <a:xfrm>
            <a:off x="324000" y="178158"/>
            <a:ext cx="8496000" cy="5835780"/>
          </a:xfrm>
        </p:spPr>
        <p:txBody>
          <a:bodyPr>
            <a:normAutofit/>
          </a:bodyPr>
          <a:lstStyle/>
          <a:p>
            <a:pPr algn="l"/>
            <a:r>
              <a:rPr lang="en-ZA" dirty="0"/>
              <a:t>[</a:t>
            </a:r>
            <a:r>
              <a:rPr lang="en-ZA" dirty="0" smtClean="0"/>
              <a:t>USER] needs to</a:t>
            </a:r>
          </a:p>
          <a:p>
            <a:pPr algn="l"/>
            <a:r>
              <a:rPr lang="en-ZA" dirty="0" smtClean="0"/>
              <a:t>[USER NEED] because</a:t>
            </a:r>
          </a:p>
          <a:p>
            <a:pPr algn="l"/>
            <a:r>
              <a:rPr lang="en-ZA" dirty="0" smtClean="0"/>
              <a:t>[SURPRISING INSIGHT]</a:t>
            </a:r>
          </a:p>
          <a:p>
            <a:pPr algn="l"/>
            <a:r>
              <a:rPr lang="en-ZA" b="1" u="sng" dirty="0" smtClean="0">
                <a:solidFill>
                  <a:srgbClr val="FF0000"/>
                </a:solidFill>
              </a:rPr>
              <a:t>A teenage girl </a:t>
            </a:r>
            <a:r>
              <a:rPr lang="en-ZA" dirty="0" smtClean="0"/>
              <a:t>needs </a:t>
            </a:r>
            <a:r>
              <a:rPr lang="en-ZA" b="1" u="sng" dirty="0" smtClean="0">
                <a:solidFill>
                  <a:srgbClr val="FF0000"/>
                </a:solidFill>
              </a:rPr>
              <a:t>more nutritious food </a:t>
            </a:r>
            <a:r>
              <a:rPr lang="en-ZA" dirty="0" smtClean="0"/>
              <a:t>because </a:t>
            </a:r>
            <a:r>
              <a:rPr lang="en-ZA" b="1" u="sng" dirty="0" smtClean="0">
                <a:solidFill>
                  <a:srgbClr val="FF0000"/>
                </a:solidFill>
              </a:rPr>
              <a:t>vitamins are vital to good health</a:t>
            </a:r>
            <a:r>
              <a:rPr lang="en-ZA" dirty="0" smtClean="0"/>
              <a:t>.</a:t>
            </a:r>
          </a:p>
          <a:p>
            <a:pPr algn="l"/>
            <a:r>
              <a:rPr lang="en-ZA" b="1" u="sng" dirty="0" smtClean="0">
                <a:solidFill>
                  <a:srgbClr val="00B050"/>
                </a:solidFill>
              </a:rPr>
              <a:t>A teenage girl with a bleak outlook </a:t>
            </a:r>
            <a:r>
              <a:rPr lang="en-ZA" dirty="0" smtClean="0"/>
              <a:t>needs to </a:t>
            </a:r>
            <a:r>
              <a:rPr lang="en-ZA" b="1" u="sng" dirty="0" smtClean="0">
                <a:solidFill>
                  <a:srgbClr val="00B050"/>
                </a:solidFill>
              </a:rPr>
              <a:t>feel socially accepted </a:t>
            </a:r>
            <a:r>
              <a:rPr lang="en-ZA" dirty="0" smtClean="0"/>
              <a:t>when eating healthy food, because to her a </a:t>
            </a:r>
            <a:r>
              <a:rPr lang="en-ZA" b="1" u="sng" dirty="0" smtClean="0">
                <a:solidFill>
                  <a:srgbClr val="00B050"/>
                </a:solidFill>
              </a:rPr>
              <a:t>social risk is more dangerous than a health risk</a:t>
            </a:r>
            <a:r>
              <a:rPr lang="en-ZA" dirty="0" smtClean="0"/>
              <a:t>.</a:t>
            </a:r>
          </a:p>
          <a:p>
            <a:pPr algn="l"/>
            <a:r>
              <a:rPr lang="en-US" sz="2200" b="1" dirty="0">
                <a:latin typeface="Trebuchet MS" panose="020B0603020202020204" pitchFamily="34" charset="0"/>
              </a:rPr>
              <a:t>[a user group] [needs a technology] because [insight into constraints to the group’s agency and the dynamics of their choice to exercise capabilities].</a:t>
            </a:r>
            <a:endParaRPr lang="en-ZA" sz="2200" dirty="0"/>
          </a:p>
        </p:txBody>
      </p:sp>
    </p:spTree>
    <p:extLst>
      <p:ext uri="{BB962C8B-B14F-4D97-AF65-F5344CB8AC3E}">
        <p14:creationId xmlns:p14="http://schemas.microsoft.com/office/powerpoint/2010/main" val="5944079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Design Concept</a:t>
            </a:r>
            <a:endParaRPr lang="en-ZA" dirty="0"/>
          </a:p>
        </p:txBody>
      </p:sp>
      <p:sp>
        <p:nvSpPr>
          <p:cNvPr id="3" name="Text Placeholder 2"/>
          <p:cNvSpPr>
            <a:spLocks noGrp="1"/>
          </p:cNvSpPr>
          <p:nvPr>
            <p:ph type="body" sz="quarter" idx="10"/>
          </p:nvPr>
        </p:nvSpPr>
        <p:spPr/>
        <p:txBody>
          <a:bodyPr/>
          <a:lstStyle/>
          <a:p>
            <a:r>
              <a:rPr lang="en-GB" dirty="0" smtClean="0"/>
              <a:t>Challenge</a:t>
            </a:r>
            <a:r>
              <a:rPr lang="en-GB" dirty="0"/>
              <a:t>, Principal </a:t>
            </a:r>
            <a:r>
              <a:rPr lang="en-GB" dirty="0" smtClean="0"/>
              <a:t>Persona, </a:t>
            </a:r>
            <a:r>
              <a:rPr lang="en-ZA" i="1" dirty="0"/>
              <a:t>Class </a:t>
            </a:r>
            <a:r>
              <a:rPr lang="en-ZA" i="1" dirty="0" smtClean="0"/>
              <a:t>Journal, </a:t>
            </a:r>
            <a:r>
              <a:rPr lang="en-ZA" dirty="0" smtClean="0"/>
              <a:t>Solution</a:t>
            </a:r>
            <a:endParaRPr lang="en-GB" dirty="0"/>
          </a:p>
        </p:txBody>
      </p:sp>
    </p:spTree>
    <p:extLst>
      <p:ext uri="{BB962C8B-B14F-4D97-AF65-F5344CB8AC3E}">
        <p14:creationId xmlns:p14="http://schemas.microsoft.com/office/powerpoint/2010/main" val="30396690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Project Descriptio</a:t>
            </a:r>
            <a:r>
              <a:rPr lang="en-ZA" dirty="0"/>
              <a:t>n</a:t>
            </a:r>
          </a:p>
        </p:txBody>
      </p:sp>
      <p:sp>
        <p:nvSpPr>
          <p:cNvPr id="3" name="Text Placeholder 2"/>
          <p:cNvSpPr>
            <a:spLocks noGrp="1"/>
          </p:cNvSpPr>
          <p:nvPr>
            <p:ph type="body" sz="quarter" idx="10"/>
          </p:nvPr>
        </p:nvSpPr>
        <p:spPr/>
        <p:txBody>
          <a:bodyPr/>
          <a:lstStyle/>
          <a:p>
            <a:pPr algn="ctr"/>
            <a:r>
              <a:rPr lang="en-ZA" sz="2000" i="1" dirty="0" smtClean="0"/>
              <a:t>The aim of the project is </a:t>
            </a:r>
            <a:r>
              <a:rPr lang="en-GB" sz="2000" i="1" dirty="0" smtClean="0"/>
              <a:t>to </a:t>
            </a:r>
            <a:r>
              <a:rPr lang="en-ZA" sz="2000" i="1" dirty="0"/>
              <a:t>demonstrate the viability of the delivery of e-government services via public cloud </a:t>
            </a:r>
            <a:r>
              <a:rPr lang="en-ZA" sz="2000" i="1" dirty="0" smtClean="0"/>
              <a:t>architectures, </a:t>
            </a:r>
            <a:r>
              <a:rPr lang="en-GB" sz="2000" i="1" dirty="0" smtClean="0"/>
              <a:t>using the ICT4RED initiative</a:t>
            </a:r>
            <a:endParaRPr lang="en-ZA" sz="2000" i="1" dirty="0"/>
          </a:p>
          <a:p>
            <a:pPr algn="ctr"/>
            <a:endParaRPr lang="en-ZA" sz="2000" i="1" dirty="0"/>
          </a:p>
        </p:txBody>
      </p:sp>
      <p:grpSp>
        <p:nvGrpSpPr>
          <p:cNvPr id="7" name="Group 6"/>
          <p:cNvGrpSpPr/>
          <p:nvPr/>
        </p:nvGrpSpPr>
        <p:grpSpPr>
          <a:xfrm>
            <a:off x="480447" y="2603714"/>
            <a:ext cx="8028121" cy="3874577"/>
            <a:chOff x="480447" y="2603714"/>
            <a:chExt cx="8028121" cy="3874577"/>
          </a:xfrm>
        </p:grpSpPr>
        <p:graphicFrame>
          <p:nvGraphicFramePr>
            <p:cNvPr id="5" name="Diagram 4"/>
            <p:cNvGraphicFramePr/>
            <p:nvPr>
              <p:extLst>
                <p:ext uri="{D42A27DB-BD31-4B8C-83A1-F6EECF244321}">
                  <p14:modId xmlns:p14="http://schemas.microsoft.com/office/powerpoint/2010/main" val="1539363558"/>
                </p:ext>
              </p:extLst>
            </p:nvPr>
          </p:nvGraphicFramePr>
          <p:xfrm>
            <a:off x="480447" y="2603714"/>
            <a:ext cx="8028121" cy="38745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bwMode="gray">
            <a:xfrm>
              <a:off x="4644008" y="2636912"/>
              <a:ext cx="2664296" cy="3672408"/>
            </a:xfrm>
            <a:prstGeom prst="rect">
              <a:avLst/>
            </a:prstGeom>
            <a:noFill/>
            <a:ln w="19050" algn="ctr">
              <a:solidFill>
                <a:schemeClr val="tx1">
                  <a:lumMod val="75000"/>
                  <a:lumOff val="25000"/>
                </a:schemeClr>
              </a:solidFill>
              <a:prstDash val="lgDash"/>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ZA"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6" name="TextBox 5"/>
            <p:cNvSpPr txBox="1"/>
            <p:nvPr/>
          </p:nvSpPr>
          <p:spPr>
            <a:xfrm>
              <a:off x="6444208" y="5013176"/>
              <a:ext cx="864096" cy="1277273"/>
            </a:xfrm>
            <a:prstGeom prst="rect">
              <a:avLst/>
            </a:prstGeom>
            <a:noFill/>
          </p:spPr>
          <p:txBody>
            <a:bodyPr wrap="square" rtlCol="0">
              <a:spAutoFit/>
            </a:bodyPr>
            <a:lstStyle/>
            <a:p>
              <a:pPr fontAlgn="base">
                <a:spcBef>
                  <a:spcPct val="50000"/>
                </a:spcBef>
                <a:spcAft>
                  <a:spcPct val="0"/>
                </a:spcAft>
                <a:buClr>
                  <a:srgbClr val="F0AB00"/>
                </a:buClr>
                <a:buSzPct val="80000"/>
              </a:pPr>
              <a:r>
                <a:rPr lang="en-ZA" sz="1400" b="1" i="1" kern="0" dirty="0" err="1" smtClean="0">
                  <a:latin typeface="Times New Roman" panose="02020603050405020304" pitchFamily="18" charset="0"/>
                  <a:ea typeface="Arial Unicode MS" pitchFamily="34" charset="-128"/>
                  <a:cs typeface="Times New Roman" panose="02020603050405020304" pitchFamily="18" charset="0"/>
                </a:rPr>
                <a:t>Meraka</a:t>
              </a:r>
              <a:endParaRPr lang="en-ZA" sz="1400" b="1" i="1" kern="0" dirty="0" smtClean="0">
                <a:latin typeface="Times New Roman" panose="02020603050405020304" pitchFamily="18" charset="0"/>
                <a:ea typeface="Arial Unicode MS" pitchFamily="34" charset="-128"/>
                <a:cs typeface="Times New Roman" panose="02020603050405020304" pitchFamily="18" charset="0"/>
              </a:endParaRPr>
            </a:p>
            <a:p>
              <a:pPr fontAlgn="base">
                <a:spcBef>
                  <a:spcPct val="50000"/>
                </a:spcBef>
                <a:spcAft>
                  <a:spcPct val="0"/>
                </a:spcAft>
                <a:buClr>
                  <a:srgbClr val="F0AB00"/>
                </a:buClr>
                <a:buSzPct val="80000"/>
              </a:pPr>
              <a:r>
                <a:rPr lang="en-ZA" sz="1400" b="1" i="1" kern="0" dirty="0" smtClean="0">
                  <a:latin typeface="Times New Roman" panose="02020603050405020304" pitchFamily="18" charset="0"/>
                  <a:ea typeface="Arial Unicode MS" pitchFamily="34" charset="-128"/>
                  <a:cs typeface="Times New Roman" panose="02020603050405020304" pitchFamily="18" charset="0"/>
                </a:rPr>
                <a:t>DST</a:t>
              </a:r>
            </a:p>
            <a:p>
              <a:pPr fontAlgn="base">
                <a:spcBef>
                  <a:spcPct val="50000"/>
                </a:spcBef>
                <a:spcAft>
                  <a:spcPct val="0"/>
                </a:spcAft>
                <a:buClr>
                  <a:srgbClr val="F0AB00"/>
                </a:buClr>
                <a:buSzPct val="80000"/>
              </a:pPr>
              <a:r>
                <a:rPr lang="en-ZA" sz="1400" b="1" i="1" kern="0" dirty="0" smtClean="0">
                  <a:latin typeface="Times New Roman" panose="02020603050405020304" pitchFamily="18" charset="0"/>
                  <a:ea typeface="Arial Unicode MS" pitchFamily="34" charset="-128"/>
                  <a:cs typeface="Times New Roman" panose="02020603050405020304" pitchFamily="18" charset="0"/>
                </a:rPr>
                <a:t>CHPC</a:t>
              </a:r>
            </a:p>
            <a:p>
              <a:pPr fontAlgn="base">
                <a:spcBef>
                  <a:spcPct val="50000"/>
                </a:spcBef>
                <a:spcAft>
                  <a:spcPct val="0"/>
                </a:spcAft>
                <a:buClr>
                  <a:srgbClr val="F0AB00"/>
                </a:buClr>
                <a:buSzPct val="80000"/>
              </a:pPr>
              <a:r>
                <a:rPr lang="en-ZA" sz="1400" b="1" i="1" kern="0" dirty="0" smtClean="0">
                  <a:latin typeface="Times New Roman" panose="02020603050405020304" pitchFamily="18" charset="0"/>
                  <a:ea typeface="Arial Unicode MS" pitchFamily="34" charset="-128"/>
                  <a:cs typeface="Times New Roman" panose="02020603050405020304" pitchFamily="18" charset="0"/>
                </a:rPr>
                <a:t>DBE</a:t>
              </a:r>
            </a:p>
          </p:txBody>
        </p:sp>
      </p:grpSp>
    </p:spTree>
    <p:extLst>
      <p:ext uri="{BB962C8B-B14F-4D97-AF65-F5344CB8AC3E}">
        <p14:creationId xmlns:p14="http://schemas.microsoft.com/office/powerpoint/2010/main" val="15725599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The Challenge</a:t>
            </a:r>
            <a:endParaRPr lang="en-ZA" b="1" dirty="0"/>
          </a:p>
        </p:txBody>
      </p:sp>
      <p:sp>
        <p:nvSpPr>
          <p:cNvPr id="5" name="TextBox 4"/>
          <p:cNvSpPr txBox="1"/>
          <p:nvPr/>
        </p:nvSpPr>
        <p:spPr>
          <a:xfrm>
            <a:off x="323528" y="1628800"/>
            <a:ext cx="8568952" cy="4832092"/>
          </a:xfrm>
          <a:prstGeom prst="rect">
            <a:avLst/>
          </a:prstGeom>
          <a:noFill/>
        </p:spPr>
        <p:txBody>
          <a:bodyPr wrap="square" rtlCol="0">
            <a:spAutoFit/>
          </a:bodyPr>
          <a:lstStyle/>
          <a:p>
            <a:r>
              <a:rPr lang="en-ZA" sz="2000" dirty="0"/>
              <a:t>Bringing ICTs into schools affects profoundly the teaching and learning environment. Tablets are </a:t>
            </a:r>
            <a:r>
              <a:rPr lang="en-ZA" sz="2000" b="1" u="sng" dirty="0"/>
              <a:t>powerful multimedia devices </a:t>
            </a:r>
            <a:r>
              <a:rPr lang="en-ZA" sz="2000" dirty="0"/>
              <a:t>and can be used in a myriad of ways to support education. </a:t>
            </a:r>
          </a:p>
          <a:p>
            <a:endParaRPr lang="en-ZA" sz="2000" dirty="0" smtClean="0"/>
          </a:p>
          <a:p>
            <a:pPr algn="ctr"/>
            <a:r>
              <a:rPr lang="en-ZA" sz="2000" dirty="0" smtClean="0"/>
              <a:t>How can school principals </a:t>
            </a:r>
            <a:r>
              <a:rPr lang="en-ZA" sz="2000" dirty="0"/>
              <a:t>ensure they take </a:t>
            </a:r>
            <a:r>
              <a:rPr lang="en-ZA" sz="2000" b="1" u="sng" dirty="0" smtClean="0"/>
              <a:t>full </a:t>
            </a:r>
            <a:r>
              <a:rPr lang="en-ZA" sz="2000" b="1" u="sng" dirty="0"/>
              <a:t>advantage of technology investment</a:t>
            </a:r>
            <a:r>
              <a:rPr lang="en-ZA" sz="2000" dirty="0"/>
              <a:t>?</a:t>
            </a:r>
          </a:p>
          <a:p>
            <a:pPr lvl="1" algn="ctr"/>
            <a:endParaRPr lang="en-ZA" sz="2000" dirty="0" smtClean="0"/>
          </a:p>
          <a:p>
            <a:pPr lvl="1" algn="ctr"/>
            <a:r>
              <a:rPr lang="en-ZA" sz="2000" dirty="0" smtClean="0"/>
              <a:t>How </a:t>
            </a:r>
            <a:r>
              <a:rPr lang="en-ZA" sz="2000" dirty="0"/>
              <a:t>can </a:t>
            </a:r>
            <a:r>
              <a:rPr lang="en-ZA" sz="2000" dirty="0" smtClean="0"/>
              <a:t>school principals </a:t>
            </a:r>
            <a:r>
              <a:rPr lang="en-ZA" sz="2000" b="1" u="sng" dirty="0"/>
              <a:t>monitor use </a:t>
            </a:r>
            <a:r>
              <a:rPr lang="en-ZA" sz="2000" dirty="0"/>
              <a:t>of </a:t>
            </a:r>
            <a:r>
              <a:rPr lang="en-ZA" sz="2000" dirty="0" smtClean="0"/>
              <a:t>tablets in the classroom?</a:t>
            </a:r>
          </a:p>
          <a:p>
            <a:pPr lvl="1" algn="ctr"/>
            <a:endParaRPr lang="en-ZA" sz="2000" dirty="0"/>
          </a:p>
          <a:p>
            <a:pPr lvl="1" algn="ctr"/>
            <a:r>
              <a:rPr lang="en-ZA" sz="3200" dirty="0" smtClean="0"/>
              <a:t>What </a:t>
            </a:r>
            <a:r>
              <a:rPr lang="en-ZA" sz="3200" u="sng" dirty="0"/>
              <a:t>process changes</a:t>
            </a:r>
            <a:r>
              <a:rPr lang="en-ZA" sz="3200" dirty="0"/>
              <a:t> in teaching and learning can be </a:t>
            </a:r>
            <a:r>
              <a:rPr lang="en-ZA" sz="3200" dirty="0" smtClean="0"/>
              <a:t>captured via context aware services?</a:t>
            </a:r>
          </a:p>
          <a:p>
            <a:pPr lvl="2" algn="ctr"/>
            <a:endParaRPr lang="en-ZA" sz="3200" dirty="0"/>
          </a:p>
        </p:txBody>
      </p:sp>
    </p:spTree>
    <p:extLst>
      <p:ext uri="{BB962C8B-B14F-4D97-AF65-F5344CB8AC3E}">
        <p14:creationId xmlns:p14="http://schemas.microsoft.com/office/powerpoint/2010/main" val="39613984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www.daec.co.za/images/news-articles/71f7baf8743fe8474f716656c0291c6d/Edmund2__main_conte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288" y="3913583"/>
            <a:ext cx="1981200" cy="29718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pondombini Secondary School principal Edward Gabada is  a role model for his pupils, many of whom face overwhelming  challenges. His vigorous leadership turned dysfunction into distinctions. (Molly Blank)"/>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37000"/>
                    </a14:imgEffect>
                    <a14:imgEffect>
                      <a14:colorTemperature colorTemp="7500"/>
                    </a14:imgEffect>
                    <a14:imgEffect>
                      <a14:brightnessContrast bright="25000" contrast="21000"/>
                    </a14:imgEffect>
                  </a14:imgLayer>
                </a14:imgProps>
              </a:ext>
              <a:ext uri="{28A0092B-C50C-407E-A947-70E740481C1C}">
                <a14:useLocalDpi xmlns:a14="http://schemas.microsoft.com/office/drawing/2010/main" val="0"/>
              </a:ext>
            </a:extLst>
          </a:blip>
          <a:srcRect l="3678" r="13305"/>
          <a:stretch/>
        </p:blipFill>
        <p:spPr bwMode="auto">
          <a:xfrm>
            <a:off x="0" y="-27384"/>
            <a:ext cx="2627784" cy="17793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en-ZA" dirty="0" smtClean="0"/>
              <a:t>School Principal</a:t>
            </a:r>
            <a:endParaRPr lang="en-ZA" dirty="0"/>
          </a:p>
        </p:txBody>
      </p:sp>
      <p:sp>
        <p:nvSpPr>
          <p:cNvPr id="3" name="TextBox 2"/>
          <p:cNvSpPr txBox="1"/>
          <p:nvPr/>
        </p:nvSpPr>
        <p:spPr>
          <a:xfrm>
            <a:off x="323528" y="1772816"/>
            <a:ext cx="8496944" cy="4393510"/>
          </a:xfrm>
          <a:prstGeom prst="rect">
            <a:avLst/>
          </a:prstGeom>
          <a:noFill/>
        </p:spPr>
        <p:txBody>
          <a:bodyPr wrap="square" rtlCol="0">
            <a:spAutoFit/>
          </a:bodyPr>
          <a:lstStyle/>
          <a:p>
            <a:r>
              <a:rPr lang="en-ZA" dirty="0"/>
              <a:t>Mr </a:t>
            </a:r>
            <a:r>
              <a:rPr lang="en-ZA" dirty="0" smtClean="0"/>
              <a:t>Jackson </a:t>
            </a:r>
            <a:r>
              <a:rPr lang="en-ZA" dirty="0"/>
              <a:t>is school principal in Cofimvaba district. He values learner performance at national </a:t>
            </a:r>
            <a:r>
              <a:rPr lang="en-ZA" dirty="0" smtClean="0"/>
              <a:t>examinations. He </a:t>
            </a:r>
            <a:r>
              <a:rPr lang="en-ZA" dirty="0"/>
              <a:t>is looking to understand how the introduction of tablets within the classroom setting, changes user experiences of teaching and learning. He wants to know</a:t>
            </a:r>
            <a:r>
              <a:rPr lang="en-ZA" dirty="0" smtClean="0"/>
              <a:t>:</a:t>
            </a:r>
          </a:p>
          <a:p>
            <a:endParaRPr lang="en-ZA" dirty="0"/>
          </a:p>
          <a:p>
            <a:pPr marL="285750" indent="-285750">
              <a:buFont typeface="Arial" panose="020B0604020202020204" pitchFamily="34" charset="0"/>
              <a:buChar char="•"/>
            </a:pPr>
            <a:r>
              <a:rPr lang="en-ZA" dirty="0"/>
              <a:t>Are teachers and learners bringing their devices to the classroom?</a:t>
            </a:r>
          </a:p>
          <a:p>
            <a:pPr marL="285750" indent="-285750">
              <a:buFont typeface="Arial" panose="020B0604020202020204" pitchFamily="34" charset="0"/>
              <a:buChar char="•"/>
            </a:pPr>
            <a:r>
              <a:rPr lang="en-ZA" dirty="0"/>
              <a:t>How do the devices enable teachers to teach better? </a:t>
            </a:r>
          </a:p>
          <a:p>
            <a:pPr marL="285750" indent="-285750">
              <a:buFont typeface="Arial" panose="020B0604020202020204" pitchFamily="34" charset="0"/>
              <a:buChar char="•"/>
            </a:pPr>
            <a:r>
              <a:rPr lang="en-ZA" dirty="0"/>
              <a:t>How do the devices empower teachers to teach </a:t>
            </a:r>
            <a:r>
              <a:rPr lang="en-ZA" u="sng" dirty="0"/>
              <a:t>differently</a:t>
            </a:r>
            <a:r>
              <a:rPr lang="en-ZA" dirty="0"/>
              <a:t>?</a:t>
            </a:r>
          </a:p>
          <a:p>
            <a:pPr marL="285750" indent="-285750">
              <a:buFont typeface="Arial" panose="020B0604020202020204" pitchFamily="34" charset="0"/>
              <a:buChar char="•"/>
            </a:pPr>
            <a:r>
              <a:rPr lang="en-ZA" dirty="0"/>
              <a:t>How do the devices fit in existing school </a:t>
            </a:r>
            <a:r>
              <a:rPr lang="en-ZA" dirty="0" smtClean="0"/>
              <a:t>model?</a:t>
            </a:r>
            <a:endParaRPr lang="en-ZA" dirty="0"/>
          </a:p>
          <a:p>
            <a:endParaRPr lang="en-ZA" sz="1050" dirty="0"/>
          </a:p>
          <a:p>
            <a:r>
              <a:rPr lang="en-ZA" dirty="0"/>
              <a:t>Mr </a:t>
            </a:r>
            <a:r>
              <a:rPr lang="en-ZA" dirty="0" smtClean="0"/>
              <a:t>Jackson </a:t>
            </a:r>
            <a:r>
              <a:rPr lang="en-ZA" dirty="0"/>
              <a:t>wants evidence of </a:t>
            </a:r>
            <a:r>
              <a:rPr lang="en-ZA" b="1" i="1" u="sng" dirty="0"/>
              <a:t>school-based interactions</a:t>
            </a:r>
            <a:r>
              <a:rPr lang="en-ZA" dirty="0"/>
              <a:t>:</a:t>
            </a:r>
          </a:p>
          <a:p>
            <a:pPr lvl="1"/>
            <a:r>
              <a:rPr lang="en-ZA" b="1" i="1" dirty="0"/>
              <a:t>In-person</a:t>
            </a:r>
            <a:r>
              <a:rPr lang="en-ZA" dirty="0"/>
              <a:t> (attendance, classroom interactions)</a:t>
            </a:r>
          </a:p>
          <a:p>
            <a:pPr lvl="1"/>
            <a:r>
              <a:rPr lang="en-ZA" b="1" i="1" dirty="0"/>
              <a:t>Digital </a:t>
            </a:r>
            <a:r>
              <a:rPr lang="en-ZA" dirty="0"/>
              <a:t>(with people online and digital resources)</a:t>
            </a:r>
          </a:p>
          <a:p>
            <a:pPr lvl="1"/>
            <a:r>
              <a:rPr lang="en-ZA" b="1" i="1" dirty="0"/>
              <a:t>Hybrid</a:t>
            </a:r>
            <a:r>
              <a:rPr lang="en-ZA" dirty="0"/>
              <a:t> (ad-hoc classroom interactions)</a:t>
            </a:r>
          </a:p>
          <a:p>
            <a:pPr fontAlgn="base">
              <a:spcBef>
                <a:spcPct val="50000"/>
              </a:spcBef>
              <a:spcAft>
                <a:spcPct val="0"/>
              </a:spcAft>
              <a:buClr>
                <a:srgbClr val="F0AB00"/>
              </a:buClr>
              <a:buSzPct val="80000"/>
            </a:pPr>
            <a:endParaRPr lang="en-GB" sz="1800" kern="0" dirty="0" smtClean="0">
              <a:ea typeface="Arial Unicode MS" pitchFamily="34" charset="-128"/>
              <a:cs typeface="Arial Unicode MS" pitchFamily="34" charset="-128"/>
            </a:endParaRPr>
          </a:p>
        </p:txBody>
      </p:sp>
    </p:spTree>
    <p:extLst>
      <p:ext uri="{BB962C8B-B14F-4D97-AF65-F5344CB8AC3E}">
        <p14:creationId xmlns:p14="http://schemas.microsoft.com/office/powerpoint/2010/main" val="146239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1484784"/>
            <a:ext cx="4038600" cy="3015936"/>
          </a:xfrm>
        </p:spPr>
      </p:pic>
      <p:sp>
        <p:nvSpPr>
          <p:cNvPr id="5" name="Title 4"/>
          <p:cNvSpPr>
            <a:spLocks noGrp="1"/>
          </p:cNvSpPr>
          <p:nvPr>
            <p:ph type="title"/>
          </p:nvPr>
        </p:nvSpPr>
        <p:spPr/>
        <p:txBody>
          <a:bodyPr/>
          <a:lstStyle/>
          <a:p>
            <a:r>
              <a:rPr lang="en-ZA" dirty="0" err="1" smtClean="0"/>
              <a:t>Simphiwe</a:t>
            </a:r>
            <a:r>
              <a:rPr lang="en-ZA" dirty="0" smtClean="0"/>
              <a:t> </a:t>
            </a:r>
            <a:r>
              <a:rPr lang="en-ZA" dirty="0" err="1" smtClean="0"/>
              <a:t>Chulayo</a:t>
            </a:r>
            <a:endParaRPr lang="en-ZA" dirty="0"/>
          </a:p>
        </p:txBody>
      </p:sp>
      <p:pic>
        <p:nvPicPr>
          <p:cNvPr id="7" name="Content Placeholder 6"/>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t="2663" b="4279"/>
          <a:stretch/>
        </p:blipFill>
        <p:spPr>
          <a:xfrm>
            <a:off x="4648200" y="1484784"/>
            <a:ext cx="4038600" cy="2993571"/>
          </a:xfrm>
        </p:spPr>
      </p:pic>
      <p:sp>
        <p:nvSpPr>
          <p:cNvPr id="8" name="TextBox 7"/>
          <p:cNvSpPr txBox="1"/>
          <p:nvPr/>
        </p:nvSpPr>
        <p:spPr>
          <a:xfrm>
            <a:off x="611560" y="4653136"/>
            <a:ext cx="7848872" cy="1938992"/>
          </a:xfrm>
          <a:prstGeom prst="rect">
            <a:avLst/>
          </a:prstGeom>
          <a:noFill/>
        </p:spPr>
        <p:txBody>
          <a:bodyPr wrap="square" numCol="2" rtlCol="0">
            <a:spAutoFit/>
          </a:bodyPr>
          <a:lstStyle/>
          <a:p>
            <a:pPr marL="285750" indent="-285750" fontAlgn="base">
              <a:spcBef>
                <a:spcPct val="50000"/>
              </a:spcBef>
              <a:spcAft>
                <a:spcPct val="0"/>
              </a:spcAft>
              <a:buClr>
                <a:srgbClr val="F0AB00"/>
              </a:buClr>
              <a:buSzPct val="80000"/>
              <a:buFont typeface="Arial" panose="020B0604020202020204" pitchFamily="34" charset="0"/>
              <a:buChar char="•"/>
            </a:pPr>
            <a:r>
              <a:rPr lang="en-ZA" sz="1600" u="sng" kern="0" dirty="0" smtClean="0">
                <a:ea typeface="Arial Unicode MS" pitchFamily="34" charset="-128"/>
                <a:cs typeface="Arial Unicode MS" pitchFamily="34" charset="-128"/>
              </a:rPr>
              <a:t>Observations</a:t>
            </a:r>
          </a:p>
          <a:p>
            <a:pPr marL="742950" lvl="1" indent="-285750" fontAlgn="base">
              <a:spcAft>
                <a:spcPct val="0"/>
              </a:spcAft>
              <a:buClr>
                <a:srgbClr val="F0AB00"/>
              </a:buClr>
              <a:buSzPct val="80000"/>
              <a:buFont typeface="Arial" panose="020B0604020202020204" pitchFamily="34" charset="0"/>
              <a:buChar char="•"/>
            </a:pPr>
            <a:r>
              <a:rPr lang="en-ZA" sz="1600" kern="0" dirty="0" smtClean="0">
                <a:ea typeface="Arial Unicode MS" pitchFamily="34" charset="-128"/>
                <a:cs typeface="Arial Unicode MS" pitchFamily="34" charset="-128"/>
              </a:rPr>
              <a:t>Paper school timetable</a:t>
            </a:r>
          </a:p>
          <a:p>
            <a:pPr marL="742950" lvl="1" indent="-285750" fontAlgn="base">
              <a:spcAft>
                <a:spcPct val="0"/>
              </a:spcAft>
              <a:buClr>
                <a:srgbClr val="F0AB00"/>
              </a:buClr>
              <a:buSzPct val="80000"/>
              <a:buFont typeface="Arial" panose="020B0604020202020204" pitchFamily="34" charset="0"/>
              <a:buChar char="•"/>
            </a:pPr>
            <a:r>
              <a:rPr lang="en-ZA" sz="1600" kern="0" dirty="0" smtClean="0">
                <a:ea typeface="Arial Unicode MS" pitchFamily="34" charset="-128"/>
                <a:cs typeface="Arial Unicode MS" pitchFamily="34" charset="-128"/>
              </a:rPr>
              <a:t>Printouts</a:t>
            </a:r>
          </a:p>
          <a:p>
            <a:pPr marL="742950" lvl="1" indent="-285750" fontAlgn="base">
              <a:spcAft>
                <a:spcPct val="0"/>
              </a:spcAft>
              <a:buClr>
                <a:srgbClr val="F0AB00"/>
              </a:buClr>
              <a:buSzPct val="80000"/>
              <a:buFont typeface="Arial" panose="020B0604020202020204" pitchFamily="34" charset="0"/>
              <a:buChar char="•"/>
            </a:pPr>
            <a:r>
              <a:rPr lang="en-ZA" sz="1600" kern="0" dirty="0" smtClean="0">
                <a:ea typeface="Arial Unicode MS" pitchFamily="34" charset="-128"/>
                <a:cs typeface="Arial Unicode MS" pitchFamily="34" charset="-128"/>
              </a:rPr>
              <a:t>Heater/ hat</a:t>
            </a:r>
          </a:p>
          <a:p>
            <a:pPr marL="742950" lvl="1" indent="-285750" fontAlgn="base">
              <a:spcAft>
                <a:spcPct val="0"/>
              </a:spcAft>
              <a:buClr>
                <a:srgbClr val="F0AB00"/>
              </a:buClr>
              <a:buSzPct val="80000"/>
              <a:buFont typeface="Arial" panose="020B0604020202020204" pitchFamily="34" charset="0"/>
              <a:buChar char="•"/>
            </a:pPr>
            <a:r>
              <a:rPr lang="en-ZA" sz="1600" kern="0" dirty="0" smtClean="0">
                <a:ea typeface="Arial Unicode MS" pitchFamily="34" charset="-128"/>
                <a:cs typeface="Arial Unicode MS" pitchFamily="34" charset="-128"/>
              </a:rPr>
              <a:t>Trained teachers, equipped with tablets</a:t>
            </a:r>
          </a:p>
          <a:p>
            <a:pPr marL="285750" indent="-285750" fontAlgn="base">
              <a:spcBef>
                <a:spcPct val="50000"/>
              </a:spcBef>
              <a:spcAft>
                <a:spcPct val="0"/>
              </a:spcAft>
              <a:buClr>
                <a:srgbClr val="F0AB00"/>
              </a:buClr>
              <a:buSzPct val="80000"/>
              <a:buFont typeface="Arial" panose="020B0604020202020204" pitchFamily="34" charset="0"/>
              <a:buChar char="•"/>
            </a:pPr>
            <a:endParaRPr lang="en-ZA" sz="1600" u="sng" kern="0" dirty="0" smtClean="0">
              <a:ea typeface="Arial Unicode MS" pitchFamily="34" charset="-128"/>
              <a:cs typeface="Arial Unicode MS" pitchFamily="34" charset="-128"/>
            </a:endParaRPr>
          </a:p>
          <a:p>
            <a:pPr marL="285750" indent="-285750" fontAlgn="base">
              <a:spcBef>
                <a:spcPct val="50000"/>
              </a:spcBef>
              <a:spcAft>
                <a:spcPct val="0"/>
              </a:spcAft>
              <a:buClr>
                <a:srgbClr val="F0AB00"/>
              </a:buClr>
              <a:buSzPct val="80000"/>
              <a:buFont typeface="Arial" panose="020B0604020202020204" pitchFamily="34" charset="0"/>
              <a:buChar char="•"/>
            </a:pPr>
            <a:r>
              <a:rPr lang="en-ZA" sz="1600" u="sng" kern="0" dirty="0" smtClean="0">
                <a:ea typeface="Arial Unicode MS" pitchFamily="34" charset="-128"/>
                <a:cs typeface="Arial Unicode MS" pitchFamily="34" charset="-128"/>
              </a:rPr>
              <a:t>Challenges</a:t>
            </a:r>
          </a:p>
          <a:p>
            <a:pPr marL="742950" lvl="1" indent="-285750" fontAlgn="base">
              <a:spcAft>
                <a:spcPct val="0"/>
              </a:spcAft>
              <a:buClr>
                <a:srgbClr val="F0AB00"/>
              </a:buClr>
              <a:buSzPct val="80000"/>
              <a:buFont typeface="Arial" panose="020B0604020202020204" pitchFamily="34" charset="0"/>
              <a:buChar char="•"/>
            </a:pPr>
            <a:r>
              <a:rPr lang="en-ZA" sz="1600" kern="0" dirty="0" smtClean="0">
                <a:ea typeface="Arial Unicode MS" pitchFamily="34" charset="-128"/>
                <a:cs typeface="Arial Unicode MS" pitchFamily="34" charset="-128"/>
              </a:rPr>
              <a:t>15 tablets to be shared</a:t>
            </a:r>
          </a:p>
          <a:p>
            <a:pPr marL="742950" lvl="1" indent="-285750" fontAlgn="base">
              <a:spcAft>
                <a:spcPct val="0"/>
              </a:spcAft>
              <a:buClr>
                <a:srgbClr val="F0AB00"/>
              </a:buClr>
              <a:buSzPct val="80000"/>
              <a:buFont typeface="Arial" panose="020B0604020202020204" pitchFamily="34" charset="0"/>
              <a:buChar char="•"/>
            </a:pPr>
            <a:r>
              <a:rPr lang="en-ZA" sz="1600" kern="0" dirty="0" smtClean="0">
                <a:ea typeface="Arial Unicode MS" pitchFamily="34" charset="-128"/>
                <a:cs typeface="Arial Unicode MS" pitchFamily="34" charset="-128"/>
              </a:rPr>
              <a:t>Only 5 teachers use tablets voluntarily</a:t>
            </a:r>
          </a:p>
          <a:p>
            <a:pPr marL="742950" lvl="1" indent="-285750" fontAlgn="base">
              <a:spcAft>
                <a:spcPct val="0"/>
              </a:spcAft>
              <a:buClr>
                <a:srgbClr val="F0AB00"/>
              </a:buClr>
              <a:buSzPct val="80000"/>
              <a:buFont typeface="Arial" panose="020B0604020202020204" pitchFamily="34" charset="0"/>
              <a:buChar char="•"/>
            </a:pPr>
            <a:r>
              <a:rPr lang="en-ZA" sz="1600" kern="0" dirty="0" smtClean="0">
                <a:ea typeface="Arial Unicode MS" pitchFamily="34" charset="-128"/>
                <a:cs typeface="Arial Unicode MS" pitchFamily="34" charset="-128"/>
              </a:rPr>
              <a:t>After July compulsory use in intermediary and senior phase (4-5-6-7-8-9)  i.e. 6 classrooms</a:t>
            </a:r>
          </a:p>
        </p:txBody>
      </p:sp>
      <p:sp>
        <p:nvSpPr>
          <p:cNvPr id="9" name="Oval 8"/>
          <p:cNvSpPr/>
          <p:nvPr/>
        </p:nvSpPr>
        <p:spPr bwMode="gray">
          <a:xfrm>
            <a:off x="2195736" y="1556792"/>
            <a:ext cx="720080" cy="432048"/>
          </a:xfrm>
          <a:prstGeom prst="ellipse">
            <a:avLst/>
          </a:prstGeom>
          <a:noFill/>
          <a:ln w="50800" algn="ctr">
            <a:solidFill>
              <a:srgbClr val="FFCC00"/>
            </a:solidFill>
            <a:prstDash val="solid"/>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ZA"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0" name="Oval 9"/>
          <p:cNvSpPr/>
          <p:nvPr/>
        </p:nvSpPr>
        <p:spPr bwMode="gray">
          <a:xfrm>
            <a:off x="827584" y="3573016"/>
            <a:ext cx="720080" cy="432048"/>
          </a:xfrm>
          <a:prstGeom prst="ellipse">
            <a:avLst/>
          </a:prstGeom>
          <a:noFill/>
          <a:ln w="50800" algn="ctr">
            <a:solidFill>
              <a:srgbClr val="FFCC00"/>
            </a:solidFill>
            <a:prstDash val="solid"/>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ZA"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1" name="Oval 10"/>
          <p:cNvSpPr/>
          <p:nvPr/>
        </p:nvSpPr>
        <p:spPr bwMode="gray">
          <a:xfrm>
            <a:off x="2564160" y="4005064"/>
            <a:ext cx="720080" cy="432048"/>
          </a:xfrm>
          <a:prstGeom prst="ellipse">
            <a:avLst/>
          </a:prstGeom>
          <a:noFill/>
          <a:ln w="50800" algn="ctr">
            <a:solidFill>
              <a:srgbClr val="FFCC00"/>
            </a:solidFill>
            <a:prstDash val="solid"/>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ZA"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2" name="Oval 11"/>
          <p:cNvSpPr/>
          <p:nvPr/>
        </p:nvSpPr>
        <p:spPr bwMode="gray">
          <a:xfrm>
            <a:off x="7596336" y="2492896"/>
            <a:ext cx="720080" cy="432048"/>
          </a:xfrm>
          <a:prstGeom prst="ellipse">
            <a:avLst/>
          </a:prstGeom>
          <a:noFill/>
          <a:ln w="50800" algn="ctr">
            <a:solidFill>
              <a:srgbClr val="FFCC00"/>
            </a:solidFill>
            <a:prstDash val="solid"/>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ZA"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3798972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673564" cy="1143000"/>
          </a:xfrm>
        </p:spPr>
        <p:txBody>
          <a:bodyPr>
            <a:normAutofit/>
          </a:bodyPr>
          <a:lstStyle/>
          <a:p>
            <a:r>
              <a:rPr lang="en-ZA" dirty="0" smtClean="0"/>
              <a:t>‘</a:t>
            </a:r>
            <a:r>
              <a:rPr lang="en-ZA" i="1" dirty="0" smtClean="0"/>
              <a:t>Class Journal</a:t>
            </a:r>
            <a:r>
              <a:rPr lang="en-ZA" dirty="0" smtClean="0"/>
              <a:t>’ Concept</a:t>
            </a:r>
            <a:endParaRPr lang="en-ZA" dirty="0"/>
          </a:p>
        </p:txBody>
      </p:sp>
      <p:sp>
        <p:nvSpPr>
          <p:cNvPr id="3" name="Content Placeholder 2"/>
          <p:cNvSpPr>
            <a:spLocks noGrp="1"/>
          </p:cNvSpPr>
          <p:nvPr>
            <p:ph sz="half" idx="1"/>
          </p:nvPr>
        </p:nvSpPr>
        <p:spPr/>
        <p:txBody>
          <a:bodyPr>
            <a:normAutofit fontScale="92500" lnSpcReduction="20000"/>
          </a:bodyPr>
          <a:lstStyle/>
          <a:p>
            <a:pPr marL="457200" indent="-457200">
              <a:buFont typeface="Arial" panose="020B0604020202020204" pitchFamily="34" charset="0"/>
              <a:buChar char="•"/>
            </a:pPr>
            <a:r>
              <a:rPr lang="en-ZA" dirty="0" smtClean="0"/>
              <a:t>21</a:t>
            </a:r>
            <a:r>
              <a:rPr lang="en-ZA" baseline="30000" dirty="0" smtClean="0"/>
              <a:t>st</a:t>
            </a:r>
            <a:r>
              <a:rPr lang="en-ZA" dirty="0" smtClean="0"/>
              <a:t> century classroom register</a:t>
            </a:r>
          </a:p>
          <a:p>
            <a:pPr marL="457200" indent="-457200">
              <a:buFont typeface="Arial" panose="020B0604020202020204" pitchFamily="34" charset="0"/>
              <a:buChar char="•"/>
            </a:pPr>
            <a:r>
              <a:rPr lang="en-ZA" dirty="0" smtClean="0"/>
              <a:t>Student-centred </a:t>
            </a:r>
            <a:r>
              <a:rPr lang="en-ZA" dirty="0"/>
              <a:t>classroom management</a:t>
            </a:r>
          </a:p>
          <a:p>
            <a:pPr marL="457200" indent="-457200">
              <a:buFont typeface="Arial" panose="020B0604020202020204" pitchFamily="34" charset="0"/>
              <a:buChar char="•"/>
            </a:pPr>
            <a:r>
              <a:rPr lang="en-ZA" dirty="0" smtClean="0"/>
              <a:t>Record interactions</a:t>
            </a:r>
          </a:p>
          <a:p>
            <a:pPr marL="612775" lvl="2" indent="-342900">
              <a:buFont typeface="Arial" panose="020B0604020202020204" pitchFamily="34" charset="0"/>
              <a:buChar char="•"/>
            </a:pPr>
            <a:r>
              <a:rPr lang="en-ZA" dirty="0" smtClean="0"/>
              <a:t>people</a:t>
            </a:r>
          </a:p>
          <a:p>
            <a:pPr marL="612775" lvl="2" indent="-342900">
              <a:buFont typeface="Arial" panose="020B0604020202020204" pitchFamily="34" charset="0"/>
              <a:buChar char="•"/>
            </a:pPr>
            <a:r>
              <a:rPr lang="en-ZA" dirty="0" smtClean="0"/>
              <a:t>content</a:t>
            </a:r>
          </a:p>
          <a:p>
            <a:pPr marL="612775" lvl="2" indent="-342900">
              <a:buFont typeface="Arial" panose="020B0604020202020204" pitchFamily="34" charset="0"/>
              <a:buChar char="•"/>
            </a:pPr>
            <a:r>
              <a:rPr lang="en-ZA" dirty="0" smtClean="0"/>
              <a:t>hybrid</a:t>
            </a:r>
          </a:p>
          <a:p>
            <a:pPr marL="612775" lvl="2" indent="-342900">
              <a:buFont typeface="Arial" panose="020B0604020202020204" pitchFamily="34" charset="0"/>
              <a:buChar char="•"/>
            </a:pPr>
            <a:endParaRPr lang="en-ZA" dirty="0" smtClean="0"/>
          </a:p>
          <a:p>
            <a:pPr marL="342900" lvl="1" indent="-342900">
              <a:buFont typeface="Arial" panose="020B0604020202020204" pitchFamily="34" charset="0"/>
              <a:buChar char="•"/>
            </a:pPr>
            <a:r>
              <a:rPr lang="en-ZA" i="1" dirty="0" smtClean="0"/>
              <a:t>My Journal </a:t>
            </a:r>
            <a:r>
              <a:rPr lang="en-ZA" dirty="0" smtClean="0"/>
              <a:t>(OLPC)</a:t>
            </a:r>
          </a:p>
          <a:p>
            <a:pPr marL="342900" lvl="1" indent="-342900">
              <a:buFont typeface="Arial" panose="020B0604020202020204" pitchFamily="34" charset="0"/>
              <a:buChar char="•"/>
            </a:pPr>
            <a:r>
              <a:rPr lang="en-ZA" i="1" dirty="0" smtClean="0"/>
              <a:t>Teacher Kit </a:t>
            </a:r>
            <a:r>
              <a:rPr lang="en-ZA" dirty="0" smtClean="0"/>
              <a:t>( for iPads)</a:t>
            </a:r>
          </a:p>
          <a:p>
            <a:pPr marL="342900" lvl="1" indent="-342900">
              <a:buFont typeface="Arial" panose="020B0604020202020204" pitchFamily="34" charset="0"/>
              <a:buChar char="•"/>
            </a:pPr>
            <a:r>
              <a:rPr lang="en-ZA" i="1" dirty="0" err="1" smtClean="0"/>
              <a:t>BeHere</a:t>
            </a:r>
            <a:r>
              <a:rPr lang="en-ZA" dirty="0" smtClean="0"/>
              <a:t> (for </a:t>
            </a:r>
            <a:r>
              <a:rPr lang="en-ZA" dirty="0" err="1" smtClean="0"/>
              <a:t>iBeacons</a:t>
            </a:r>
            <a:r>
              <a:rPr lang="en-ZA" dirty="0" smtClean="0"/>
              <a:t>)</a:t>
            </a:r>
          </a:p>
        </p:txBody>
      </p:sp>
      <p:pic>
        <p:nvPicPr>
          <p:cNvPr id="20" name="Picture 19"/>
          <p:cNvPicPr>
            <a:picLocks noChangeAspect="1"/>
          </p:cNvPicPr>
          <p:nvPr/>
        </p:nvPicPr>
        <p:blipFill rotWithShape="1">
          <a:blip r:embed="rId2">
            <a:extLst>
              <a:ext uri="{28A0092B-C50C-407E-A947-70E740481C1C}">
                <a14:useLocalDpi xmlns:a14="http://schemas.microsoft.com/office/drawing/2010/main" val="0"/>
              </a:ext>
            </a:extLst>
          </a:blip>
          <a:srcRect t="9670" b="7377"/>
          <a:stretch/>
        </p:blipFill>
        <p:spPr>
          <a:xfrm>
            <a:off x="5545722" y="217781"/>
            <a:ext cx="1978606" cy="2059091"/>
          </a:xfrm>
          <a:prstGeom prst="rect">
            <a:avLst/>
          </a:prstGeom>
        </p:spPr>
      </p:pic>
      <p:grpSp>
        <p:nvGrpSpPr>
          <p:cNvPr id="4" name="Group 3"/>
          <p:cNvGrpSpPr/>
          <p:nvPr/>
        </p:nvGrpSpPr>
        <p:grpSpPr>
          <a:xfrm>
            <a:off x="4644008" y="2492896"/>
            <a:ext cx="4449534" cy="4099757"/>
            <a:chOff x="4644008" y="2492896"/>
            <a:chExt cx="4449534" cy="4099757"/>
          </a:xfrm>
        </p:grpSpPr>
        <p:sp>
          <p:nvSpPr>
            <p:cNvPr id="21" name="Down Arrow 20"/>
            <p:cNvSpPr/>
            <p:nvPr/>
          </p:nvSpPr>
          <p:spPr>
            <a:xfrm>
              <a:off x="4716016" y="2492896"/>
              <a:ext cx="3662673" cy="992623"/>
            </a:xfrm>
            <a:prstGeom prst="downArrow">
              <a:avLst/>
            </a:prstGeom>
            <a:solidFill>
              <a:schemeClr val="bg1">
                <a:lumMod val="65000"/>
                <a:alpha val="28000"/>
              </a:schemeClr>
            </a:solidFill>
            <a:ln cap="rnd">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 name="Group 4"/>
            <p:cNvGrpSpPr/>
            <p:nvPr/>
          </p:nvGrpSpPr>
          <p:grpSpPr>
            <a:xfrm>
              <a:off x="4644008" y="3068960"/>
              <a:ext cx="4449534" cy="3523693"/>
              <a:chOff x="864476" y="156234"/>
              <a:chExt cx="7292962" cy="6369110"/>
            </a:xfrm>
          </p:grpSpPr>
          <p:grpSp>
            <p:nvGrpSpPr>
              <p:cNvPr id="6" name="Group 5"/>
              <p:cNvGrpSpPr/>
              <p:nvPr/>
            </p:nvGrpSpPr>
            <p:grpSpPr>
              <a:xfrm>
                <a:off x="1755789" y="622652"/>
                <a:ext cx="5294770" cy="5301538"/>
                <a:chOff x="1755789" y="622652"/>
                <a:chExt cx="5294770" cy="5301538"/>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5789" y="4428952"/>
                  <a:ext cx="1457143" cy="1495238"/>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744040">
                  <a:off x="5560620" y="4166741"/>
                  <a:ext cx="1457143" cy="1495238"/>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496187">
                  <a:off x="5738911" y="605727"/>
                  <a:ext cx="1294724" cy="1328573"/>
                </a:xfrm>
                <a:prstGeom prst="rect">
                  <a:avLst/>
                </a:prstGeom>
              </p:spPr>
            </p:pic>
          </p:grpSp>
          <p:grpSp>
            <p:nvGrpSpPr>
              <p:cNvPr id="7" name="Group 6"/>
              <p:cNvGrpSpPr/>
              <p:nvPr/>
            </p:nvGrpSpPr>
            <p:grpSpPr>
              <a:xfrm>
                <a:off x="864476" y="156234"/>
                <a:ext cx="7292962" cy="6369110"/>
                <a:chOff x="864476" y="156234"/>
                <a:chExt cx="7292962" cy="6369110"/>
              </a:xfrm>
            </p:grpSpPr>
            <p:pic>
              <p:nvPicPr>
                <p:cNvPr id="8" name="Picture 2" descr="http://us.cdn1.123rf.com/168nwm/lineartestpilot/lineartestpilot1401/lineartestpilot140105594/25018891-cartoon-computer-table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2337690"/>
                  <a:ext cx="1600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www.clipartbest.com/cliparts/niB/KRj/niBKRj8L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976" y="1577663"/>
                  <a:ext cx="1543050" cy="284797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www.clipartbest.com/cliparts/niB/KRj/niBKRj8L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800000">
                  <a:off x="1619672" y="1580976"/>
                  <a:ext cx="1543050" cy="2847976"/>
                </a:xfrm>
                <a:prstGeom prst="rect">
                  <a:avLst/>
                </a:prstGeom>
                <a:noFill/>
                <a:extLst>
                  <a:ext uri="{909E8E84-426E-40DD-AFC4-6F175D3DCCD1}">
                    <a14:hiddenFill xmlns:a14="http://schemas.microsoft.com/office/drawing/2010/main">
                      <a:solidFill>
                        <a:srgbClr val="FFFFFF"/>
                      </a:solidFill>
                    </a14:hiddenFill>
                  </a:ext>
                </a:extLst>
              </p:spPr>
            </p:pic>
            <p:sp>
              <p:nvSpPr>
                <p:cNvPr id="11" name="Explosion 1 10"/>
                <p:cNvSpPr/>
                <p:nvPr/>
              </p:nvSpPr>
              <p:spPr>
                <a:xfrm>
                  <a:off x="5055098" y="156234"/>
                  <a:ext cx="2684859" cy="2181456"/>
                </a:xfrm>
                <a:prstGeom prst="irregularSeal1">
                  <a:avLst/>
                </a:prstGeom>
                <a:solidFill>
                  <a:schemeClr val="accent2">
                    <a:lumMod val="40000"/>
                    <a:lumOff val="60000"/>
                    <a:alpha val="1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Explosion 2 11"/>
                <p:cNvSpPr/>
                <p:nvPr/>
              </p:nvSpPr>
              <p:spPr>
                <a:xfrm>
                  <a:off x="4637618" y="3501008"/>
                  <a:ext cx="3519820" cy="2601408"/>
                </a:xfrm>
                <a:prstGeom prst="irregularSeal2">
                  <a:avLst/>
                </a:prstGeom>
                <a:solidFill>
                  <a:schemeClr val="accent3">
                    <a:lumMod val="60000"/>
                    <a:lumOff val="40000"/>
                    <a:alpha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Explosion 1 12"/>
                <p:cNvSpPr/>
                <p:nvPr/>
              </p:nvSpPr>
              <p:spPr>
                <a:xfrm>
                  <a:off x="864476" y="3988438"/>
                  <a:ext cx="3239768" cy="2536906"/>
                </a:xfrm>
                <a:prstGeom prst="irregularSeal1">
                  <a:avLst/>
                </a:prstGeom>
                <a:solidFill>
                  <a:schemeClr val="accent1">
                    <a:alpha val="1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grpSp>
      </p:grpSp>
      <p:grpSp>
        <p:nvGrpSpPr>
          <p:cNvPr id="19" name="Group 84"/>
          <p:cNvGrpSpPr/>
          <p:nvPr/>
        </p:nvGrpSpPr>
        <p:grpSpPr>
          <a:xfrm>
            <a:off x="6382990" y="3645024"/>
            <a:ext cx="349250" cy="361950"/>
            <a:chOff x="5086350" y="2190750"/>
            <a:chExt cx="349250" cy="361950"/>
          </a:xfrm>
        </p:grpSpPr>
        <p:sp>
          <p:nvSpPr>
            <p:cNvPr id="22" name="Rounded Rectangle 85"/>
            <p:cNvSpPr/>
            <p:nvPr/>
          </p:nvSpPr>
          <p:spPr bwMode="gray">
            <a:xfrm>
              <a:off x="5086350" y="2190750"/>
              <a:ext cx="349250" cy="361950"/>
            </a:xfrm>
            <a:prstGeom prst="roundRect">
              <a:avLst/>
            </a:prstGeom>
            <a:solidFill>
              <a:schemeClr val="tx2">
                <a:lumMod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23" name="Picture 4" descr="https://encrypted-tbn0.gstatic.com/images?q=tbn:ANd9GcQewzPvf6f9IYoCwb-ST9-0nWSQL9BHdxyHg6te4A_0T7ahKdC4Lg">
              <a:hlinkClick r:id="rId6"/>
            </p:cNvPr>
            <p:cNvPicPr>
              <a:picLocks noChangeAspect="1" noChangeArrowheads="1"/>
            </p:cNvPicPr>
            <p:nvPr/>
          </p:nvPicPr>
          <p:blipFill>
            <a:blip r:embed="rId7"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a:stretch>
              <a:fillRect/>
            </a:stretch>
          </p:blipFill>
          <p:spPr bwMode="auto">
            <a:xfrm>
              <a:off x="5115098" y="2203756"/>
              <a:ext cx="309345" cy="3362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84"/>
          <p:cNvGrpSpPr/>
          <p:nvPr/>
        </p:nvGrpSpPr>
        <p:grpSpPr>
          <a:xfrm>
            <a:off x="8111182" y="4363194"/>
            <a:ext cx="349250" cy="361950"/>
            <a:chOff x="5086350" y="2190750"/>
            <a:chExt cx="349250" cy="361950"/>
          </a:xfrm>
        </p:grpSpPr>
        <p:sp>
          <p:nvSpPr>
            <p:cNvPr id="25" name="Rounded Rectangle 85"/>
            <p:cNvSpPr/>
            <p:nvPr/>
          </p:nvSpPr>
          <p:spPr bwMode="gray">
            <a:xfrm>
              <a:off x="5086350" y="2190750"/>
              <a:ext cx="349250" cy="361950"/>
            </a:xfrm>
            <a:prstGeom prst="roundRect">
              <a:avLst/>
            </a:prstGeom>
            <a:solidFill>
              <a:schemeClr val="tx2">
                <a:lumMod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26" name="Picture 4" descr="https://encrypted-tbn0.gstatic.com/images?q=tbn:ANd9GcQewzPvf6f9IYoCwb-ST9-0nWSQL9BHdxyHg6te4A_0T7ahKdC4Lg">
              <a:hlinkClick r:id="rId6"/>
            </p:cNvPr>
            <p:cNvPicPr>
              <a:picLocks noChangeAspect="1" noChangeArrowheads="1"/>
            </p:cNvPicPr>
            <p:nvPr/>
          </p:nvPicPr>
          <p:blipFill>
            <a:blip r:embed="rId7"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a:stretch>
              <a:fillRect/>
            </a:stretch>
          </p:blipFill>
          <p:spPr bwMode="auto">
            <a:xfrm>
              <a:off x="5115098" y="2203756"/>
              <a:ext cx="309345" cy="3362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84"/>
          <p:cNvGrpSpPr/>
          <p:nvPr/>
        </p:nvGrpSpPr>
        <p:grpSpPr>
          <a:xfrm>
            <a:off x="6671022" y="5875362"/>
            <a:ext cx="349250" cy="361950"/>
            <a:chOff x="5086350" y="2190750"/>
            <a:chExt cx="349250" cy="361950"/>
          </a:xfrm>
        </p:grpSpPr>
        <p:sp>
          <p:nvSpPr>
            <p:cNvPr id="28" name="Rounded Rectangle 85"/>
            <p:cNvSpPr/>
            <p:nvPr/>
          </p:nvSpPr>
          <p:spPr bwMode="gray">
            <a:xfrm>
              <a:off x="5086350" y="2190750"/>
              <a:ext cx="349250" cy="361950"/>
            </a:xfrm>
            <a:prstGeom prst="roundRect">
              <a:avLst/>
            </a:prstGeom>
            <a:solidFill>
              <a:schemeClr val="tx2">
                <a:lumMod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29" name="Picture 4" descr="https://encrypted-tbn0.gstatic.com/images?q=tbn:ANd9GcQewzPvf6f9IYoCwb-ST9-0nWSQL9BHdxyHg6te4A_0T7ahKdC4Lg">
              <a:hlinkClick r:id="rId6"/>
            </p:cNvPr>
            <p:cNvPicPr>
              <a:picLocks noChangeAspect="1" noChangeArrowheads="1"/>
            </p:cNvPicPr>
            <p:nvPr/>
          </p:nvPicPr>
          <p:blipFill>
            <a:blip r:embed="rId7"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a:stretch>
              <a:fillRect/>
            </a:stretch>
          </p:blipFill>
          <p:spPr bwMode="auto">
            <a:xfrm>
              <a:off x="5115098" y="2203756"/>
              <a:ext cx="309345" cy="33624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395796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i="1" dirty="0" smtClean="0"/>
              <a:t>‘Class Journal’ </a:t>
            </a:r>
            <a:r>
              <a:rPr lang="en-ZA" dirty="0" smtClean="0"/>
              <a:t>Functionality</a:t>
            </a:r>
            <a:endParaRPr lang="en-ZA" dirty="0"/>
          </a:p>
        </p:txBody>
      </p:sp>
      <p:sp>
        <p:nvSpPr>
          <p:cNvPr id="5" name="Text Placeholder 4"/>
          <p:cNvSpPr>
            <a:spLocks noGrp="1"/>
          </p:cNvSpPr>
          <p:nvPr>
            <p:ph type="body" idx="1"/>
          </p:nvPr>
        </p:nvSpPr>
        <p:spPr>
          <a:xfrm>
            <a:off x="457200" y="1319089"/>
            <a:ext cx="4040188" cy="381719"/>
          </a:xfrm>
        </p:spPr>
        <p:txBody>
          <a:bodyPr/>
          <a:lstStyle/>
          <a:p>
            <a:r>
              <a:rPr lang="en-ZA" dirty="0" smtClean="0"/>
              <a:t>In-person interactions</a:t>
            </a:r>
            <a:endParaRPr lang="en-ZA" dirty="0"/>
          </a:p>
        </p:txBody>
      </p:sp>
      <p:sp>
        <p:nvSpPr>
          <p:cNvPr id="6" name="Content Placeholder 5"/>
          <p:cNvSpPr>
            <a:spLocks noGrp="1"/>
          </p:cNvSpPr>
          <p:nvPr>
            <p:ph sz="half" idx="2"/>
          </p:nvPr>
        </p:nvSpPr>
        <p:spPr>
          <a:xfrm>
            <a:off x="457200" y="1700808"/>
            <a:ext cx="4040188" cy="1728192"/>
          </a:xfrm>
        </p:spPr>
        <p:txBody>
          <a:bodyPr>
            <a:noAutofit/>
          </a:bodyPr>
          <a:lstStyle/>
          <a:p>
            <a:pPr marL="342900" indent="-342900">
              <a:buFont typeface="Arial" panose="020B0604020202020204" pitchFamily="34" charset="0"/>
              <a:buChar char="•"/>
            </a:pPr>
            <a:r>
              <a:rPr lang="en-ZA" sz="1800" b="0" dirty="0" smtClean="0"/>
              <a:t>Attendance. Seamless head count or confirmation by the teacher</a:t>
            </a:r>
          </a:p>
          <a:p>
            <a:pPr marL="342900" indent="-342900">
              <a:buFont typeface="Arial" panose="020B0604020202020204" pitchFamily="34" charset="0"/>
              <a:buChar char="•"/>
            </a:pPr>
            <a:r>
              <a:rPr lang="en-ZA" sz="1800" b="0" dirty="0" smtClean="0"/>
              <a:t>Physical </a:t>
            </a:r>
            <a:r>
              <a:rPr lang="en-ZA" sz="1800" b="0" dirty="0"/>
              <a:t>activity levels (e.g. number of steps by teacher</a:t>
            </a:r>
            <a:r>
              <a:rPr lang="en-ZA" sz="1800" b="0" dirty="0" smtClean="0"/>
              <a:t>)</a:t>
            </a:r>
          </a:p>
          <a:p>
            <a:pPr marL="342900" indent="-342900">
              <a:buFont typeface="Arial" panose="020B0604020202020204" pitchFamily="34" charset="0"/>
              <a:buChar char="•"/>
            </a:pPr>
            <a:r>
              <a:rPr lang="en-ZA" sz="1800" b="0" dirty="0" smtClean="0"/>
              <a:t>Classroom environment (e.g. heat, light, noise)</a:t>
            </a:r>
          </a:p>
        </p:txBody>
      </p:sp>
      <p:sp>
        <p:nvSpPr>
          <p:cNvPr id="7" name="Text Placeholder 6"/>
          <p:cNvSpPr>
            <a:spLocks noGrp="1"/>
          </p:cNvSpPr>
          <p:nvPr>
            <p:ph type="body" sz="quarter" idx="3"/>
          </p:nvPr>
        </p:nvSpPr>
        <p:spPr>
          <a:xfrm>
            <a:off x="4645025" y="1340768"/>
            <a:ext cx="4041775" cy="360040"/>
          </a:xfrm>
        </p:spPr>
        <p:txBody>
          <a:bodyPr>
            <a:normAutofit lnSpcReduction="10000"/>
          </a:bodyPr>
          <a:lstStyle/>
          <a:p>
            <a:r>
              <a:rPr lang="en-ZA" dirty="0" smtClean="0"/>
              <a:t>Hybrid interactions</a:t>
            </a:r>
            <a:endParaRPr lang="en-ZA" dirty="0"/>
          </a:p>
        </p:txBody>
      </p:sp>
      <p:sp>
        <p:nvSpPr>
          <p:cNvPr id="8" name="Content Placeholder 7"/>
          <p:cNvSpPr>
            <a:spLocks noGrp="1"/>
          </p:cNvSpPr>
          <p:nvPr>
            <p:ph sz="quarter" idx="4"/>
          </p:nvPr>
        </p:nvSpPr>
        <p:spPr>
          <a:xfrm>
            <a:off x="4645025" y="1772816"/>
            <a:ext cx="4041775" cy="1976064"/>
          </a:xfrm>
        </p:spPr>
        <p:txBody>
          <a:bodyPr>
            <a:noAutofit/>
          </a:bodyPr>
          <a:lstStyle/>
          <a:p>
            <a:pPr marL="342900" indent="-342900">
              <a:spcBef>
                <a:spcPts val="600"/>
              </a:spcBef>
              <a:buFont typeface="Arial" panose="020B0604020202020204" pitchFamily="34" charset="0"/>
              <a:buChar char="•"/>
            </a:pPr>
            <a:r>
              <a:rPr lang="en-ZA" sz="1800" b="0" dirty="0" smtClean="0"/>
              <a:t>Requests for help, and responses</a:t>
            </a:r>
          </a:p>
          <a:p>
            <a:pPr marL="342900" indent="-342900">
              <a:spcBef>
                <a:spcPts val="600"/>
              </a:spcBef>
              <a:buFont typeface="Arial" panose="020B0604020202020204" pitchFamily="34" charset="0"/>
              <a:buChar char="•"/>
            </a:pPr>
            <a:r>
              <a:rPr lang="en-ZA" sz="1800" b="0" dirty="0" smtClean="0"/>
              <a:t>Form ad-hoc groups</a:t>
            </a:r>
          </a:p>
          <a:p>
            <a:pPr marL="342900" indent="-342900">
              <a:spcBef>
                <a:spcPts val="600"/>
              </a:spcBef>
              <a:buFont typeface="Arial" panose="020B0604020202020204" pitchFamily="34" charset="0"/>
              <a:buChar char="•"/>
            </a:pPr>
            <a:r>
              <a:rPr lang="en-ZA" sz="1800" b="0" dirty="0" smtClean="0"/>
              <a:t>H</a:t>
            </a:r>
            <a:r>
              <a:rPr lang="en-ZA" sz="1800" b="0" dirty="0"/>
              <a:t>omework </a:t>
            </a:r>
            <a:r>
              <a:rPr lang="en-ZA" sz="1800" b="0" dirty="0" smtClean="0"/>
              <a:t>assignments </a:t>
            </a:r>
          </a:p>
          <a:p>
            <a:pPr marL="342900" indent="-342900">
              <a:spcBef>
                <a:spcPts val="600"/>
              </a:spcBef>
              <a:buFont typeface="Arial" panose="020B0604020202020204" pitchFamily="34" charset="0"/>
              <a:buChar char="•"/>
            </a:pPr>
            <a:r>
              <a:rPr lang="en-ZA" sz="1800" b="0" dirty="0" smtClean="0"/>
              <a:t>Push content to students in the classroom</a:t>
            </a:r>
          </a:p>
          <a:p>
            <a:pPr marL="342900" indent="-342900">
              <a:spcBef>
                <a:spcPts val="600"/>
              </a:spcBef>
              <a:buFont typeface="Arial" panose="020B0604020202020204" pitchFamily="34" charset="0"/>
              <a:buChar char="•"/>
            </a:pPr>
            <a:r>
              <a:rPr lang="en-ZA" sz="1800" b="0" dirty="0" smtClean="0"/>
              <a:t>Teacher manages </a:t>
            </a:r>
            <a:r>
              <a:rPr lang="en-ZA" sz="1800" b="0" i="1" dirty="0" smtClean="0"/>
              <a:t>Beacon</a:t>
            </a:r>
            <a:r>
              <a:rPr lang="en-ZA" sz="1800" b="0" dirty="0" smtClean="0"/>
              <a:t>?</a:t>
            </a:r>
          </a:p>
        </p:txBody>
      </p:sp>
      <p:sp>
        <p:nvSpPr>
          <p:cNvPr id="9" name="Text Placeholder 2"/>
          <p:cNvSpPr txBox="1">
            <a:spLocks/>
          </p:cNvSpPr>
          <p:nvPr/>
        </p:nvSpPr>
        <p:spPr>
          <a:xfrm>
            <a:off x="467544" y="3717032"/>
            <a:ext cx="4040188" cy="495746"/>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en-ZA" dirty="0" smtClean="0"/>
              <a:t>Digital Interactions</a:t>
            </a:r>
            <a:endParaRPr lang="en-ZA" dirty="0"/>
          </a:p>
        </p:txBody>
      </p:sp>
      <p:sp>
        <p:nvSpPr>
          <p:cNvPr id="10" name="Content Placeholder 3"/>
          <p:cNvSpPr txBox="1">
            <a:spLocks/>
          </p:cNvSpPr>
          <p:nvPr/>
        </p:nvSpPr>
        <p:spPr>
          <a:xfrm>
            <a:off x="395536" y="4221088"/>
            <a:ext cx="4464496" cy="19442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r>
              <a:rPr lang="en-ZA" sz="1800" dirty="0" smtClean="0"/>
              <a:t>Tablet/ application use</a:t>
            </a:r>
          </a:p>
          <a:p>
            <a:r>
              <a:rPr lang="en-ZA" sz="1800" dirty="0" smtClean="0"/>
              <a:t>Document work (e.g. lesson plans)</a:t>
            </a:r>
          </a:p>
          <a:p>
            <a:pPr marL="342900" lvl="1" indent="-342900">
              <a:buFont typeface="Arial" panose="020B0604020202020204" pitchFamily="34" charset="0"/>
              <a:buChar char="•"/>
            </a:pPr>
            <a:r>
              <a:rPr lang="en-ZA" sz="1800" dirty="0" smtClean="0"/>
              <a:t>Guiding teachers toward earning more badges: </a:t>
            </a:r>
            <a:r>
              <a:rPr lang="en-ZA" sz="1800" i="1" dirty="0"/>
              <a:t>‘teachers with 2 badges also did this</a:t>
            </a:r>
            <a:r>
              <a:rPr lang="en-ZA" sz="1800" i="1" dirty="0" smtClean="0"/>
              <a:t>’</a:t>
            </a:r>
          </a:p>
          <a:p>
            <a:pPr marL="342900" lvl="1" indent="-342900">
              <a:buFont typeface="Arial" panose="020B0604020202020204" pitchFamily="34" charset="0"/>
              <a:buChar char="•"/>
            </a:pPr>
            <a:r>
              <a:rPr lang="en-ZA" sz="1800" dirty="0" smtClean="0"/>
              <a:t>‘Flipped classrooms’, ‘Game-based learning</a:t>
            </a:r>
          </a:p>
          <a:p>
            <a:pPr marL="342900" lvl="1" indent="-342900">
              <a:buFont typeface="Arial" panose="020B0604020202020204" pitchFamily="34" charset="0"/>
              <a:buChar char="•"/>
            </a:pPr>
            <a:endParaRPr lang="en-ZA" sz="1800" i="1" dirty="0"/>
          </a:p>
          <a:p>
            <a:endParaRPr lang="en-ZA" sz="1800" dirty="0" smtClean="0"/>
          </a:p>
        </p:txBody>
      </p:sp>
      <p:sp>
        <p:nvSpPr>
          <p:cNvPr id="11" name="Text Placeholder 4"/>
          <p:cNvSpPr txBox="1">
            <a:spLocks/>
          </p:cNvSpPr>
          <p:nvPr/>
        </p:nvSpPr>
        <p:spPr>
          <a:xfrm>
            <a:off x="4645025" y="3789040"/>
            <a:ext cx="4041775" cy="432048"/>
          </a:xfrm>
          <a:prstGeom prst="rect">
            <a:avLst/>
          </a:prstGeom>
        </p:spPr>
        <p:txBody>
          <a:bodyPr vert="horz" lIns="91440" tIns="45720" rIns="91440" bIns="45720" rtlCol="0" anchor="b">
            <a:normAutofit lnSpcReduction="10000"/>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en-ZA" dirty="0" smtClean="0"/>
              <a:t>Dashboard</a:t>
            </a:r>
            <a:endParaRPr lang="en-ZA" dirty="0"/>
          </a:p>
        </p:txBody>
      </p:sp>
      <p:sp>
        <p:nvSpPr>
          <p:cNvPr id="12" name="Content Placeholder 5"/>
          <p:cNvSpPr txBox="1">
            <a:spLocks/>
          </p:cNvSpPr>
          <p:nvPr/>
        </p:nvSpPr>
        <p:spPr>
          <a:xfrm>
            <a:off x="4572000" y="4149080"/>
            <a:ext cx="4041775" cy="154503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r>
              <a:rPr lang="en-ZA" sz="2000" dirty="0" smtClean="0"/>
              <a:t>Interactivity metrics</a:t>
            </a:r>
          </a:p>
          <a:p>
            <a:pPr lvl="2"/>
            <a:r>
              <a:rPr lang="en-GB" dirty="0" smtClean="0"/>
              <a:t>In-person</a:t>
            </a:r>
          </a:p>
          <a:p>
            <a:pPr lvl="2"/>
            <a:r>
              <a:rPr lang="en-GB" dirty="0" smtClean="0"/>
              <a:t>Digital</a:t>
            </a:r>
          </a:p>
          <a:p>
            <a:pPr lvl="2"/>
            <a:r>
              <a:rPr lang="en-GB" dirty="0" smtClean="0"/>
              <a:t>Hybrid</a:t>
            </a:r>
          </a:p>
          <a:p>
            <a:pPr marL="0" indent="0">
              <a:buFont typeface="Arial" panose="020B0604020202020204" pitchFamily="34" charset="0"/>
              <a:buNone/>
            </a:pPr>
            <a:endParaRPr lang="en-ZA" sz="1600" dirty="0"/>
          </a:p>
        </p:txBody>
      </p:sp>
    </p:spTree>
    <p:extLst>
      <p:ext uri="{BB962C8B-B14F-4D97-AF65-F5344CB8AC3E}">
        <p14:creationId xmlns:p14="http://schemas.microsoft.com/office/powerpoint/2010/main" val="9539251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ZA" dirty="0" smtClean="0"/>
              <a:t>Log in screen</a:t>
            </a:r>
            <a:endParaRPr lang="en-Z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88" y="1340768"/>
            <a:ext cx="7667625" cy="506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88541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ZA" dirty="0" smtClean="0"/>
              <a:t>Learners in Attendance</a:t>
            </a:r>
            <a:endParaRPr lang="en-Z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1372319"/>
            <a:ext cx="7572375" cy="515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06571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Devices in the Classroom</a:t>
            </a:r>
            <a:endParaRPr lang="en-Z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388" y="1381844"/>
            <a:ext cx="7515225"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72913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School Principal/ Circuit Dashboard</a:t>
            </a:r>
            <a:endParaRPr lang="en-Z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25" y="1333078"/>
            <a:ext cx="7600950" cy="504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33889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Text Placeholder 2"/>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17729788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6061066"/>
      </p:ext>
    </p:extLst>
  </p:cSld>
  <p:clrMapOvr>
    <a:masterClrMapping/>
  </p:clrMapOvr>
  <p:timing>
    <p:tnLst>
      <p:par>
        <p:cTn id="1" dur="indefinite" restart="never" nodeType="tmRoot"/>
      </p:par>
    </p:tnLst>
  </p:timing>
</p:sld>
</file>

<file path=ppt/theme/theme1.xml><?xml version="1.0" encoding="utf-8"?>
<a:theme xmlns:a="http://schemas.openxmlformats.org/drawingml/2006/main" name="SAPCorporate_2011">
  <a:themeElements>
    <a:clrScheme name="SAP 3">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b="0" i="0" u="none" strike="noStrike" kern="0" cap="none" spc="0" normalizeH="0" baseline="0" noProof="0" dirty="0"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fontAlgn="base">
          <a:spcBef>
            <a:spcPct val="50000"/>
          </a:spcBef>
          <a:spcAft>
            <a:spcPct val="0"/>
          </a:spcAft>
          <a:buClr>
            <a:srgbClr val="F0AB00"/>
          </a:buClr>
          <a:buSzPct val="80000"/>
          <a:defRPr sz="1800" kern="0" dirty="0" smtClean="0">
            <a:ea typeface="Arial Unicode MS" pitchFamily="34" charset="-128"/>
            <a:cs typeface="Arial Unicode MS" pitchFamily="34" charset="-128"/>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4375</TotalTime>
  <Words>1204</Words>
  <Application>Microsoft Office PowerPoint</Application>
  <PresentationFormat>On-screen Show (4:3)</PresentationFormat>
  <Paragraphs>162</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SAPCorporate_2011</vt:lpstr>
      <vt:lpstr>Design for Mobile Empowerment in  South African Education</vt:lpstr>
      <vt:lpstr>PowerPoint Presentation</vt:lpstr>
      <vt:lpstr>Mobile Empowerment</vt:lpstr>
      <vt:lpstr>CA for Human Development and Empowerment</vt:lpstr>
      <vt:lpstr>CA Strengths and Weaknesses </vt:lpstr>
      <vt:lpstr>DT for Industrial Change and Innovation</vt:lpstr>
      <vt:lpstr>DT Strengths and Weaknesses</vt:lpstr>
      <vt:lpstr>Design Thinking Process</vt:lpstr>
      <vt:lpstr>Hybrid Approach: Capability-Sensitive Design</vt:lpstr>
      <vt:lpstr>Knowledge in Design Thinking</vt:lpstr>
      <vt:lpstr>POV Syntax</vt:lpstr>
      <vt:lpstr>Design Concept</vt:lpstr>
      <vt:lpstr>Project Description</vt:lpstr>
      <vt:lpstr>The Challenge</vt:lpstr>
      <vt:lpstr>School Principal</vt:lpstr>
      <vt:lpstr>Simphiwe Chulayo</vt:lpstr>
      <vt:lpstr>‘Class Journal’ Concept</vt:lpstr>
      <vt:lpstr>‘Class Journal’ Functionality</vt:lpstr>
      <vt:lpstr>Log in screen</vt:lpstr>
      <vt:lpstr>Learners in Attendance</vt:lpstr>
      <vt:lpstr>Devices in the Classroom</vt:lpstr>
      <vt:lpstr>School Principal/ Circuit Dashboard</vt:lpstr>
      <vt:lpstr>PowerPoint Presentation</vt:lpstr>
      <vt:lpstr>PowerPoint Presentation</vt:lpstr>
    </vt:vector>
  </TitlesOfParts>
  <Company>SAP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Slavova, Mira</dc:creator>
  <cp:lastModifiedBy>Mira</cp:lastModifiedBy>
  <cp:revision>324</cp:revision>
  <cp:lastPrinted>2014-07-30T14:16:05Z</cp:lastPrinted>
  <dcterms:created xsi:type="dcterms:W3CDTF">2014-04-03T13:54:49Z</dcterms:created>
  <dcterms:modified xsi:type="dcterms:W3CDTF">2014-10-22T06:08:58Z</dcterms:modified>
</cp:coreProperties>
</file>